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7"/>
  </p:notesMasterIdLst>
  <p:sldIdLst>
    <p:sldId id="256" r:id="rId2"/>
    <p:sldId id="257" r:id="rId3"/>
    <p:sldId id="38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9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38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Calibri Light" panose="020F0302020204030204" pitchFamily="34" charset="0"/>
      <p:regular r:id="rId142"/>
      <p:italic r:id="rId143"/>
    </p:embeddedFont>
    <p:embeddedFont>
      <p:font typeface="Corbel" panose="020B0503020204020204" pitchFamily="34" charset="0"/>
      <p:regular r:id="rId144"/>
      <p:bold r:id="rId145"/>
      <p:italic r:id="rId146"/>
      <p:boldItalic r:id="rId147"/>
    </p:embeddedFont>
    <p:embeddedFont>
      <p:font typeface="Open Sans" panose="020B0606030504020204" pitchFamily="34" charset="0"/>
      <p:regular r:id="rId148"/>
      <p:bold r:id="rId149"/>
      <p:italic r:id="rId150"/>
      <p:boldItalic r:id="rId151"/>
    </p:embeddedFont>
    <p:embeddedFont>
      <p:font typeface="Proxima Nova" panose="020B0604020202020204" charset="0"/>
      <p:regular r:id="rId152"/>
      <p:bold r:id="rId153"/>
      <p:italic r:id="rId154"/>
      <p:boldItalic r:id="rId155"/>
    </p:embeddedFont>
    <p:embeddedFont>
      <p:font typeface="Tahoma" panose="020B0604030504040204" pitchFamily="34" charset="0"/>
      <p:regular r:id="rId156"/>
      <p:bold r:id="rId1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E4C927FF-9AA7-4989-8BD6-83E04711D340}">
          <p14:sldIdLst>
            <p14:sldId id="256"/>
            <p14:sldId id="257"/>
            <p14:sldId id="38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9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8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0AE84F-5076-453B-8061-31B2A411B29C}">
  <a:tblStyle styleId="{930AE84F-5076-453B-8061-31B2A411B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AFDBAF7-3599-4B11-9179-2869128F246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BD9802B-0661-4D8F-9B7C-1BF18A38B5A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7462E4-F5B8-45D6-8CC6-96AA9CB65E78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1.fntdata"/><Relationship Id="rId154" Type="http://schemas.openxmlformats.org/officeDocument/2006/relationships/font" Target="fonts/font17.fntdata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7.fntdata"/><Relationship Id="rId14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3.fntdata"/><Relationship Id="rId155" Type="http://schemas.openxmlformats.org/officeDocument/2006/relationships/font" Target="fonts/font1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3.fntdata"/><Relationship Id="rId145" Type="http://schemas.openxmlformats.org/officeDocument/2006/relationships/font" Target="fonts/font8.fntdata"/><Relationship Id="rId153" Type="http://schemas.openxmlformats.org/officeDocument/2006/relationships/font" Target="fonts/font16.fntdata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6.fntdata"/><Relationship Id="rId148" Type="http://schemas.openxmlformats.org/officeDocument/2006/relationships/font" Target="fonts/font11.fntdata"/><Relationship Id="rId151" Type="http://schemas.openxmlformats.org/officeDocument/2006/relationships/font" Target="fonts/font14.fntdata"/><Relationship Id="rId15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15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88" name="Google Shape;28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91" name="Google Shape;1391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102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02" name="Google Shape;1402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103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47ed698253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3" name="Google Shape;1413;g47ed698253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14" name="Google Shape;1414;g47ed698253_7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104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47ed698253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g47ed698253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28" name="Google Shape;1428;g47ed698253_7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105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40" name="Google Shape;1440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106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50" name="Google Shape;1450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107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63" name="Google Shape;1463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108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7" name="Google Shape;147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78" name="Google Shape;1478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109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3" name="Google Shape;149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94" name="Google Shape;1494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110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08" name="Google Shape;150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20" name="Google Shape;32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22" name="Google Shape;1522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112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34" name="Google Shape;1534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113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42" name="Google Shape;1542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114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9" name="Google Shape;1549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50" name="Google Shape;1550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115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59" name="Google Shape;1559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116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69" name="Google Shape;1569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117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79" name="Google Shape;1579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118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89" name="Google Shape;1589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119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99" name="Google Shape;1599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120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5e3d2eb9c_9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5e3d2eb9c_9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g45e3d2eb9c_9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30" name="Google Shape;33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45e3d2eb9c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45e3d2eb9c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g45e3d2eb9c_9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122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5e3d2eb9c_9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5e3d2eb9c_9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g45e3d2eb9c_9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123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36" name="Google Shape;1636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124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5" name="Google Shape;1645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46" name="Google Shape;1646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125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62" name="Google Shape;1662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126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1" name="Google Shape;167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72" name="Google Shape;1672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127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Google Shape;1683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84" name="Google Shape;1684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128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94" name="Google Shape;1694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129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4" name="Google Shape;170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05" name="Google Shape;1705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130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15" name="Google Shape;1715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30" name="Google Shape;33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6036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27" name="Google Shape;1727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132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45e3d2eb9c_9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9" name="Google Shape;1739;g45e3d2eb9c_9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40" name="Google Shape;1740;g45e3d2eb9c_9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133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45e3d2eb9c_9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45e3d2eb9c_9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g45e3d2eb9c_9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134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60" name="Google Shape;1760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54" name="Google Shape;35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74" name="Google Shape;3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83" name="Google Shape;3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93" name="Google Shape;3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03" name="Google Shape;40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1" name="Google Shape;2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15" name="Google Shape;41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7ed69825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47ed69825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25" name="Google Shape;425;g47ed698253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36" name="Google Shape;43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47" name="Google Shape;4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7ed69825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47ed69825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57" name="Google Shape;457;g47ed698253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68" name="Google Shape;46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4" name="Google Shape;48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98" name="Google Shape;49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17" name="Google Shape;51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35" name="Google Shape;53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55" name="Google Shape;55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72" name="Google Shape;57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91" name="Google Shape;59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5e3d2eb9c_2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45e3d2eb9c_2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45e3d2eb9c_2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5e3d2eb9c_2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45e3d2eb9c_2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11" name="Google Shape;611;g45e3d2eb9c_2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21" name="Google Shape;62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35" name="Google Shape;63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46" name="Google Shape;64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7" name="Google Shape;65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9" name="Google Shape;66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37" name="Google Shape;2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81" name="Google Shape;68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92" name="Google Shape;69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04" name="Google Shape;70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17" name="Google Shape;717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30" name="Google Shape;73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5e3d2eb9c_2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45e3d2eb9c_2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43" name="Google Shape;743;g45e3d2eb9c_23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56" name="Google Shape;756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45e3d2eb9c_2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45e3d2eb9c_2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45e3d2eb9c_23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7ecaeb7f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7ecaeb7f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47ecaeb7f9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94" name="Google Shape;794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46" name="Google Shape;2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05" name="Google Shape;80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5e3d2eb9c_2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45e3d2eb9c_2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17" name="Google Shape;817;g45e3d2eb9c_23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33" name="Google Shape;83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44" name="Google Shape;844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59" name="Google Shape;859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69" name="Google Shape;869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7ed698253_2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g47ed698253_2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83" name="Google Shape;883;g47ed698253_2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93" name="Google Shape;893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03" name="Google Shape;903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14" name="Google Shape;914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55" name="Google Shape;2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25" name="Google Shape;925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34" name="Google Shape;934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43" name="Google Shape;943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52" name="Google Shape;952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62" name="Google Shape;962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72" name="Google Shape;972;p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82" name="Google Shape;982;p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95" name="Google Shape;995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03" name="Google Shape;1003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11" name="Google Shape;101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64" name="Google Shape;26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30" name="Google Shape;1030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40" name="Google Shape;104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50" name="Google Shape;105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74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62" name="Google Shape;1062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75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74" name="Google Shape;107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76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98" name="Google Shape;109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10" name="Google Shape;1110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Google Shape;112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23" name="Google Shape;1123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36" name="Google Shape;113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72" name="Google Shape;2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47" name="Google Shape;1147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61" name="Google Shape;1161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73" name="Google Shape;117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84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185" name="Google Shape;1185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85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03" name="Google Shape;1203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86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14" name="Google Shape;1214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87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26" name="Google Shape;1226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88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36" name="Google Shape;1236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89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7ecaeb7f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47ecaeb7f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g47ecaeb7f9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90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5e3d2eb9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45e3d2eb9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45e3d2eb9c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80" name="Google Shape;28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5e3d2eb9c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45e3d2eb9c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g45e3d2eb9c_8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92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79" name="Google Shape;1279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93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92" name="Google Shape;129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94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04" name="Google Shape;1304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95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17" name="Google Shape;1317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96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31" name="Google Shape;1331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97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5e3d2eb9c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5e3d2eb9c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g45e3d2eb9c_1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98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5e3d2eb9c_2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5e3d2eb9c_2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g45e3d2eb9c_2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99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5e3d2eb9c_2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5e3d2eb9c_2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g45e3d2eb9c_2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100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76" name="Google Shape;1376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30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4915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009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41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1_Titre et contenu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251520" y="843558"/>
            <a:ext cx="8640960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9456" y="4754324"/>
            <a:ext cx="8470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rbel"/>
              <a:buNone/>
              <a:defRPr sz="10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1781636" y="4731990"/>
            <a:ext cx="55807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8172400" y="4677984"/>
            <a:ext cx="936104" cy="3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0" y="19717"/>
            <a:ext cx="9144000" cy="66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  <a:defRPr sz="2800" b="1" i="0" u="none" strike="noStrike" cap="none">
                <a:solidFill>
                  <a:srgbClr val="B1040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C9A20-7CB3-46C2-9B25-7CD346C2A3A1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gradFill flip="none" rotWithShape="1">
            <a:gsLst>
              <a:gs pos="34000">
                <a:srgbClr val="DA6B6B"/>
              </a:gs>
              <a:gs pos="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" y="82913"/>
            <a:ext cx="7886700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7200FD-DD11-4C6E-B274-E94FE0101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58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gradFill flip="none" rotWithShape="1">
            <a:gsLst>
              <a:gs pos="34000">
                <a:srgbClr val="DA6B6B"/>
              </a:gs>
              <a:gs pos="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5396023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FD4DA4-0673-4468-B375-82D5EC8D12DF}"/>
              </a:ext>
            </a:extLst>
          </p:cNvPr>
          <p:cNvSpPr txBox="1">
            <a:spLocks/>
          </p:cNvSpPr>
          <p:nvPr userDrawn="1"/>
        </p:nvSpPr>
        <p:spPr>
          <a:xfrm>
            <a:off x="7611583" y="102393"/>
            <a:ext cx="903767" cy="58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TRI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F6CE6-CA6E-4575-B0DB-D10D87EAFF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8200" y="72472"/>
            <a:ext cx="609966" cy="609966"/>
          </a:xfrm>
          <a:prstGeom prst="rect">
            <a:avLst/>
          </a:prstGeo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099" y="1258667"/>
            <a:ext cx="8230251" cy="3385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Name + 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285099" y="889335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b="1" dirty="0" err="1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</a:t>
            </a:r>
            <a:endParaRPr lang="fr-FR" b="1" dirty="0">
              <a:solidFill>
                <a:srgbClr val="703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BD4D38-8EF6-4778-916B-D0958567B9C2}"/>
              </a:ext>
            </a:extLst>
          </p:cNvPr>
          <p:cNvSpPr txBox="1"/>
          <p:nvPr userDrawn="1"/>
        </p:nvSpPr>
        <p:spPr>
          <a:xfrm>
            <a:off x="285098" y="1581419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</a:t>
            </a:r>
            <a:endParaRPr lang="fr-FR" b="1" dirty="0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1DBC236C-871F-4D9C-B08C-1CF039A3E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098" y="2939864"/>
            <a:ext cx="8230251" cy="754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To do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9513A3-8B1E-464E-9157-AB89B6865DA6}"/>
              </a:ext>
            </a:extLst>
          </p:cNvPr>
          <p:cNvSpPr txBox="1"/>
          <p:nvPr userDrawn="1"/>
        </p:nvSpPr>
        <p:spPr>
          <a:xfrm>
            <a:off x="285098" y="2619359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Do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3" name="Espace réservé du texte 17">
            <a:extLst>
              <a:ext uri="{FF2B5EF4-FFF2-40B4-BE49-F238E27FC236}">
                <a16:creationId xmlns:a16="http://schemas.microsoft.com/office/drawing/2014/main" id="{73DC7A50-A3EF-4B21-ACFB-F23076A8F5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098" y="4134147"/>
            <a:ext cx="8230252" cy="3588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7A5493-CCA4-4F03-AC82-B9ABCAB46558}"/>
              </a:ext>
            </a:extLst>
          </p:cNvPr>
          <p:cNvSpPr txBox="1"/>
          <p:nvPr userDrawn="1"/>
        </p:nvSpPr>
        <p:spPr>
          <a:xfrm>
            <a:off x="285099" y="3796407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Preliminary </a:t>
            </a:r>
            <a:r>
              <a:rPr lang="fr-FR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</a:t>
            </a:r>
            <a:endParaRPr lang="fr-F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Espace réservé du texte 17">
            <a:extLst>
              <a:ext uri="{FF2B5EF4-FFF2-40B4-BE49-F238E27FC236}">
                <a16:creationId xmlns:a16="http://schemas.microsoft.com/office/drawing/2014/main" id="{5D6FFE10-C99E-4B98-8C44-2D5B08E71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098" y="1871491"/>
            <a:ext cx="8230251" cy="754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err="1"/>
              <a:t>Done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5695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gradFill flip="none" rotWithShape="1">
            <a:gsLst>
              <a:gs pos="34000">
                <a:srgbClr val="DA6B6B"/>
              </a:gs>
              <a:gs pos="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5396023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FD4DA4-0673-4468-B375-82D5EC8D12DF}"/>
              </a:ext>
            </a:extLst>
          </p:cNvPr>
          <p:cNvSpPr txBox="1">
            <a:spLocks/>
          </p:cNvSpPr>
          <p:nvPr userDrawn="1"/>
        </p:nvSpPr>
        <p:spPr>
          <a:xfrm>
            <a:off x="7611583" y="102393"/>
            <a:ext cx="903767" cy="58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TRI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F6CE6-CA6E-4575-B0DB-D10D87EAFF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8200" y="72472"/>
            <a:ext cx="609966" cy="609966"/>
          </a:xfrm>
          <a:prstGeom prst="rect">
            <a:avLst/>
          </a:prstGeo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4248" y="915065"/>
            <a:ext cx="3336314" cy="3385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Name + Re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753E1836-1076-4E3B-A1CF-E0EA37E1B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5212" y="2835030"/>
            <a:ext cx="4910137" cy="1029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pPr lvl="0"/>
            <a:r>
              <a:rPr lang="fr-FR" dirty="0" err="1"/>
              <a:t>Mesh</a:t>
            </a:r>
            <a:endParaRPr lang="fr-FR" dirty="0"/>
          </a:p>
          <a:p>
            <a:pPr lvl="0"/>
            <a:r>
              <a:rPr lang="fr-FR" dirty="0"/>
              <a:t>Stress | </a:t>
            </a:r>
            <a:r>
              <a:rPr lang="fr-FR" dirty="0" err="1"/>
              <a:t>Displacement</a:t>
            </a:r>
            <a:r>
              <a:rPr lang="fr-FR" dirty="0"/>
              <a:t> (</a:t>
            </a:r>
            <a:r>
              <a:rPr lang="fr-FR" dirty="0" err="1"/>
              <a:t>units</a:t>
            </a:r>
            <a:r>
              <a:rPr lang="fr-FR" dirty="0"/>
              <a:t>)</a:t>
            </a:r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4E72810E-A860-4D83-9BE1-48D2BBDB2F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1099" y="1468493"/>
            <a:ext cx="3336313" cy="3588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Value +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21" name="Espace réservé du texte 17">
            <a:extLst>
              <a:ext uri="{FF2B5EF4-FFF2-40B4-BE49-F238E27FC236}">
                <a16:creationId xmlns:a16="http://schemas.microsoft.com/office/drawing/2014/main" id="{49429FDA-E198-46D1-8A29-E365BC1D01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8420" y="4233708"/>
            <a:ext cx="4231504" cy="3693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3605213" y="909092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</a:t>
            </a:r>
            <a:endParaRPr lang="fr-F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BD4D38-8EF6-4778-916B-D0958567B9C2}"/>
              </a:ext>
            </a:extLst>
          </p:cNvPr>
          <p:cNvSpPr txBox="1"/>
          <p:nvPr userDrawn="1"/>
        </p:nvSpPr>
        <p:spPr>
          <a:xfrm>
            <a:off x="3605212" y="1457971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D52A41-A16F-43CB-8C3A-56255570DECB}"/>
              </a:ext>
            </a:extLst>
          </p:cNvPr>
          <p:cNvSpPr txBox="1"/>
          <p:nvPr userDrawn="1"/>
        </p:nvSpPr>
        <p:spPr>
          <a:xfrm>
            <a:off x="272561" y="4237864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fr-F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3E3EE0B-439A-473B-83F4-04C82CF408BD}"/>
              </a:ext>
            </a:extLst>
          </p:cNvPr>
          <p:cNvSpPr txBox="1"/>
          <p:nvPr userDrawn="1"/>
        </p:nvSpPr>
        <p:spPr>
          <a:xfrm>
            <a:off x="3605213" y="2387084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</a:t>
            </a: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1DBC236C-871F-4D9C-B08C-1CF039A3E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3237" y="1931497"/>
            <a:ext cx="2984175" cy="3588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Temp, fatigue, vibration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9513A3-8B1E-464E-9157-AB89B6865DA6}"/>
              </a:ext>
            </a:extLst>
          </p:cNvPr>
          <p:cNvSpPr txBox="1"/>
          <p:nvPr userDrawn="1"/>
        </p:nvSpPr>
        <p:spPr>
          <a:xfrm>
            <a:off x="3605212" y="1920975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fr-F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B8DA62A4-2021-44BA-8C35-46F00E1055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7180595" y="4176483"/>
            <a:ext cx="1690844" cy="20330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Milding</a:t>
            </a:r>
            <a:r>
              <a:rPr lang="fr-FR" dirty="0"/>
              <a:t>,…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55005E3-F740-4A76-BA19-932862EEBF77}"/>
              </a:ext>
            </a:extLst>
          </p:cNvPr>
          <p:cNvSpPr txBox="1"/>
          <p:nvPr userDrawn="1"/>
        </p:nvSpPr>
        <p:spPr>
          <a:xfrm flipH="1">
            <a:off x="6259641" y="4147330"/>
            <a:ext cx="74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42F0CEB6-C608-471F-A85C-F57B812D32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7180595" y="4421924"/>
            <a:ext cx="1690844" cy="20330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272D765-1EC1-46AB-B40C-102F4ABAED9E}"/>
              </a:ext>
            </a:extLst>
          </p:cNvPr>
          <p:cNvSpPr txBox="1"/>
          <p:nvPr userDrawn="1"/>
        </p:nvSpPr>
        <p:spPr>
          <a:xfrm flipH="1">
            <a:off x="6259640" y="4392771"/>
            <a:ext cx="813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Supplier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CC5B7E53-90BD-46C3-AA6F-0A69DC6BC6E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3050" y="989013"/>
            <a:ext cx="3159125" cy="2874962"/>
          </a:xfrm>
        </p:spPr>
        <p:txBody>
          <a:bodyPr/>
          <a:lstStyle/>
          <a:p>
            <a:endParaRPr lang="fr-FR"/>
          </a:p>
        </p:txBody>
      </p:sp>
      <p:sp>
        <p:nvSpPr>
          <p:cNvPr id="35" name="Espace réservé du texte 17">
            <a:extLst>
              <a:ext uri="{FF2B5EF4-FFF2-40B4-BE49-F238E27FC236}">
                <a16:creationId xmlns:a16="http://schemas.microsoft.com/office/drawing/2014/main" id="{A0390D27-ACE2-488A-ACCE-87633D7C2C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894577" y="3922390"/>
            <a:ext cx="1268331" cy="20330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Milding</a:t>
            </a:r>
            <a:r>
              <a:rPr lang="fr-FR" dirty="0"/>
              <a:t>,…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4790AFA-3C3B-4269-A3DA-D6929B55A091}"/>
              </a:ext>
            </a:extLst>
          </p:cNvPr>
          <p:cNvSpPr txBox="1"/>
          <p:nvPr userDrawn="1"/>
        </p:nvSpPr>
        <p:spPr>
          <a:xfrm flipH="1">
            <a:off x="272561" y="3897393"/>
            <a:ext cx="558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</a:t>
            </a:r>
          </a:p>
        </p:txBody>
      </p:sp>
    </p:spTree>
    <p:extLst>
      <p:ext uri="{BB962C8B-B14F-4D97-AF65-F5344CB8AC3E}">
        <p14:creationId xmlns:p14="http://schemas.microsoft.com/office/powerpoint/2010/main" val="299793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D6CDD-A539-451A-B579-EFD88269CCBC}"/>
              </a:ext>
            </a:extLst>
          </p:cNvPr>
          <p:cNvSpPr/>
          <p:nvPr userDrawn="1"/>
        </p:nvSpPr>
        <p:spPr>
          <a:xfrm>
            <a:off x="0" y="0"/>
            <a:ext cx="9144000" cy="754912"/>
          </a:xfrm>
          <a:prstGeom prst="rect">
            <a:avLst/>
          </a:prstGeom>
          <a:gradFill flip="none" rotWithShape="1">
            <a:gsLst>
              <a:gs pos="34000">
                <a:srgbClr val="DA6B6B"/>
              </a:gs>
              <a:gs pos="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C4D9BF-E18D-43AD-847B-75F2B96B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4" y="82913"/>
            <a:ext cx="5396023" cy="5890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err="1"/>
              <a:t>Sub</a:t>
            </a:r>
            <a:r>
              <a:rPr lang="fr-FR" dirty="0"/>
              <a:t> system </a:t>
            </a:r>
            <a:r>
              <a:rPr lang="fr-FR" dirty="0" err="1"/>
              <a:t>name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FD4DA4-0673-4468-B375-82D5EC8D12DF}"/>
              </a:ext>
            </a:extLst>
          </p:cNvPr>
          <p:cNvSpPr txBox="1">
            <a:spLocks/>
          </p:cNvSpPr>
          <p:nvPr userDrawn="1"/>
        </p:nvSpPr>
        <p:spPr>
          <a:xfrm>
            <a:off x="7611583" y="102393"/>
            <a:ext cx="903767" cy="58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TRI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F6CE6-CA6E-4575-B0DB-D10D87EAFF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8200" y="72472"/>
            <a:ext cx="609966" cy="609966"/>
          </a:xfrm>
          <a:prstGeom prst="rect">
            <a:avLst/>
          </a:prstGeo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7A93016-BAA8-42B5-AB22-E243544EB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852" y="2442883"/>
            <a:ext cx="2527910" cy="3385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Name + Re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753E1836-1076-4E3B-A1CF-E0EA37E1B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282" y="1287586"/>
            <a:ext cx="3349932" cy="1029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H1</a:t>
            </a:r>
          </a:p>
          <a:p>
            <a:pPr lvl="0"/>
            <a:r>
              <a:rPr lang="fr-FR" dirty="0"/>
              <a:t>H2</a:t>
            </a:r>
          </a:p>
          <a:p>
            <a:pPr lvl="0"/>
            <a:endParaRPr lang="fr-FR" dirty="0"/>
          </a:p>
        </p:txBody>
      </p:sp>
      <p:sp>
        <p:nvSpPr>
          <p:cNvPr id="21" name="Espace réservé du texte 17">
            <a:extLst>
              <a:ext uri="{FF2B5EF4-FFF2-40B4-BE49-F238E27FC236}">
                <a16:creationId xmlns:a16="http://schemas.microsoft.com/office/drawing/2014/main" id="{49429FDA-E198-46D1-8A29-E365BC1D01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8420" y="4233708"/>
            <a:ext cx="4231504" cy="3693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13A4CA-988F-4492-8528-C63E4565FB26}"/>
              </a:ext>
            </a:extLst>
          </p:cNvPr>
          <p:cNvSpPr txBox="1"/>
          <p:nvPr userDrawn="1"/>
        </p:nvSpPr>
        <p:spPr>
          <a:xfrm>
            <a:off x="171817" y="2436910"/>
            <a:ext cx="16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D52A41-A16F-43CB-8C3A-56255570DECB}"/>
              </a:ext>
            </a:extLst>
          </p:cNvPr>
          <p:cNvSpPr txBox="1"/>
          <p:nvPr userDrawn="1"/>
        </p:nvSpPr>
        <p:spPr>
          <a:xfrm>
            <a:off x="272561" y="4237864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fr-F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3E3EE0B-439A-473B-83F4-04C82CF408BD}"/>
              </a:ext>
            </a:extLst>
          </p:cNvPr>
          <p:cNvSpPr txBox="1"/>
          <p:nvPr userDrawn="1"/>
        </p:nvSpPr>
        <p:spPr>
          <a:xfrm>
            <a:off x="255282" y="839640"/>
            <a:ext cx="21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</a:t>
            </a:r>
            <a:endParaRPr lang="fr-F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B8DA62A4-2021-44BA-8C35-46F00E1055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7180595" y="4176483"/>
            <a:ext cx="1690844" cy="20330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Milding</a:t>
            </a:r>
            <a:r>
              <a:rPr lang="fr-FR" dirty="0"/>
              <a:t>,…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55005E3-F740-4A76-BA19-932862EEBF77}"/>
              </a:ext>
            </a:extLst>
          </p:cNvPr>
          <p:cNvSpPr txBox="1"/>
          <p:nvPr userDrawn="1"/>
        </p:nvSpPr>
        <p:spPr>
          <a:xfrm flipH="1">
            <a:off x="6259641" y="4147330"/>
            <a:ext cx="74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42F0CEB6-C608-471F-A85C-F57B812D32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7180595" y="4421924"/>
            <a:ext cx="1690844" cy="20330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272D765-1EC1-46AB-B40C-102F4ABAED9E}"/>
              </a:ext>
            </a:extLst>
          </p:cNvPr>
          <p:cNvSpPr txBox="1"/>
          <p:nvPr userDrawn="1"/>
        </p:nvSpPr>
        <p:spPr>
          <a:xfrm flipH="1">
            <a:off x="6259640" y="4392771"/>
            <a:ext cx="813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Supplier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D973A66-EED8-4B00-83C9-EF68B476A2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58711" y="4710696"/>
            <a:ext cx="1626577" cy="349891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CC5B7E53-90BD-46C3-AA6F-0A69DC6BC6E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83955" y="979208"/>
            <a:ext cx="4488227" cy="284984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1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65572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93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63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4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69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7.png"/><Relationship Id="rId4" Type="http://schemas.openxmlformats.org/officeDocument/2006/relationships/image" Target="../media/image16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5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8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0.jpg"/><Relationship Id="rId4" Type="http://schemas.openxmlformats.org/officeDocument/2006/relationships/image" Target="../media/image163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16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4" Type="http://schemas.openxmlformats.org/officeDocument/2006/relationships/image" Target="../media/image171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jp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jp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9.png"/><Relationship Id="rId5" Type="http://schemas.openxmlformats.org/officeDocument/2006/relationships/image" Target="../media/image163.jpg"/><Relationship Id="rId4" Type="http://schemas.openxmlformats.org/officeDocument/2006/relationships/image" Target="../media/image1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3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3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6.png"/><Relationship Id="rId4" Type="http://schemas.openxmlformats.org/officeDocument/2006/relationships/image" Target="../media/image195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jp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5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5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15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hyperlink" Target="http://www.mecatools.free.fr/rdm/arbre_epaule-traction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7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ctrTitle"/>
          </p:nvPr>
        </p:nvSpPr>
        <p:spPr>
          <a:xfrm>
            <a:off x="2529032" y="960859"/>
            <a:ext cx="4085935" cy="23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900"/>
              <a:buFont typeface="Corbel"/>
              <a:buNone/>
            </a:pPr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Name</a:t>
            </a:r>
            <a:b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Véhicule v1.0</a:t>
            </a:r>
            <a:b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  <a:endParaRPr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5" name="Google Shape;215;p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"/>
              <a:buFont typeface="Corbel"/>
              <a:buNone/>
            </a:pPr>
            <a:r>
              <a:rPr lang="fr-FR" b="1" dirty="0">
                <a:solidFill>
                  <a:srgbClr val="FF0000"/>
                </a:solidFill>
              </a:rPr>
              <a:t>13/11</a:t>
            </a:r>
            <a:r>
              <a:rPr lang="fr-FR" sz="1000" b="1" i="0" u="none" strike="noStrike" cap="none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/201</a:t>
            </a:r>
            <a:r>
              <a:rPr lang="fr-FR" b="1" dirty="0">
                <a:solidFill>
                  <a:srgbClr val="FF0000"/>
                </a:solidFill>
              </a:rPr>
              <a:t>8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3966300" y="4650600"/>
            <a:ext cx="1211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version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Rappels de performances visées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175" y="885325"/>
            <a:ext cx="7361225" cy="38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100</a:t>
            </a:fld>
            <a:endParaRPr/>
          </a:p>
        </p:txBody>
      </p:sp>
      <p:sp>
        <p:nvSpPr>
          <p:cNvPr id="1367" name="Google Shape;1367;p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Commande d’embrayage</a:t>
            </a:r>
            <a:endParaRPr/>
          </a:p>
        </p:txBody>
      </p:sp>
      <p:pic>
        <p:nvPicPr>
          <p:cNvPr id="1368" name="Google Shape;1368;p121"/>
          <p:cNvPicPr preferRelativeResize="0"/>
          <p:nvPr/>
        </p:nvPicPr>
        <p:blipFill rotWithShape="1">
          <a:blip r:embed="rId3">
            <a:alphaModFix/>
          </a:blip>
          <a:srcRect l="20976" t="5917" r="21126"/>
          <a:stretch/>
        </p:blipFill>
        <p:spPr>
          <a:xfrm>
            <a:off x="3329025" y="844375"/>
            <a:ext cx="2240549" cy="34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21"/>
          <p:cNvPicPr preferRelativeResize="0"/>
          <p:nvPr/>
        </p:nvPicPr>
        <p:blipFill rotWithShape="1">
          <a:blip r:embed="rId4">
            <a:alphaModFix/>
          </a:blip>
          <a:srcRect l="19511" t="15736" r="18311" b="2175"/>
          <a:stretch/>
        </p:blipFill>
        <p:spPr>
          <a:xfrm>
            <a:off x="264925" y="844375"/>
            <a:ext cx="2821801" cy="331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21"/>
          <p:cNvSpPr txBox="1"/>
          <p:nvPr/>
        </p:nvSpPr>
        <p:spPr>
          <a:xfrm>
            <a:off x="5932950" y="1274100"/>
            <a:ext cx="2821800" cy="3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Axe du levier et chape soudés au châssis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Bague en bronze autolubrifiante, bloquée par un circlip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 sz="1800"/>
              <a:t>Levier (18cm) en aluminum (30x1,5), bloqué par un circlip </a:t>
            </a:r>
            <a:endParaRPr sz="1800"/>
          </a:p>
        </p:txBody>
      </p:sp>
      <p:pic>
        <p:nvPicPr>
          <p:cNvPr id="1371" name="Google Shape;137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21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101</a:t>
            </a:fld>
            <a:endParaRPr/>
          </a:p>
        </p:txBody>
      </p:sp>
      <p:sp>
        <p:nvSpPr>
          <p:cNvPr id="1379" name="Google Shape;1379;p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Transmission secondaire</a:t>
            </a:r>
            <a:endParaRPr/>
          </a:p>
        </p:txBody>
      </p:sp>
      <p:sp>
        <p:nvSpPr>
          <p:cNvPr id="1380" name="Google Shape;1380;p122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22"/>
          <p:cNvSpPr txBox="1"/>
          <p:nvPr/>
        </p:nvSpPr>
        <p:spPr>
          <a:xfrm>
            <a:off x="594400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2" name="Google Shape;1382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975" y="197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22"/>
          <p:cNvSpPr txBox="1"/>
          <p:nvPr/>
        </p:nvSpPr>
        <p:spPr>
          <a:xfrm>
            <a:off x="0" y="2055275"/>
            <a:ext cx="7600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Rappel des choix retenus:</a:t>
            </a:r>
            <a:endParaRPr sz="24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-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Différentiel Drexler ajustable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-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Excentriques et porte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excentriques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4" name="Google Shape;1384;p122"/>
          <p:cNvSpPr txBox="1"/>
          <p:nvPr/>
        </p:nvSpPr>
        <p:spPr>
          <a:xfrm>
            <a:off x="2796250" y="4189550"/>
            <a:ext cx="506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➔"/>
            </a:pPr>
            <a:r>
              <a:rPr lang="fr-FR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Optimisation (masse, position)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200" y="1609600"/>
            <a:ext cx="4688469" cy="261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22"/>
          <p:cNvSpPr txBox="1"/>
          <p:nvPr/>
        </p:nvSpPr>
        <p:spPr>
          <a:xfrm>
            <a:off x="84350" y="761038"/>
            <a:ext cx="825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7030A0"/>
                </a:solidFill>
                <a:latin typeface="Corbel"/>
                <a:ea typeface="Corbel"/>
                <a:cs typeface="Corbel"/>
                <a:sym typeface="Corbel"/>
              </a:rPr>
              <a:t>Fonction Principale : Transmettre la puissance du moteur jusqu’aux roues</a:t>
            </a:r>
            <a:endParaRPr sz="20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3"/>
          <p:cNvSpPr txBox="1">
            <a:spLocks noGrp="1"/>
          </p:cNvSpPr>
          <p:nvPr>
            <p:ph type="body" idx="1"/>
          </p:nvPr>
        </p:nvSpPr>
        <p:spPr>
          <a:xfrm>
            <a:off x="251550" y="749225"/>
            <a:ext cx="86409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Transmettre la puissance au différentiel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1800" b="0"/>
              <a:t> 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Minimiser la masse de 20%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Modele catia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simulation par éléments finis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Usiner la pièce : Ecole Centrale de Lyon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393" name="Google Shape;1393;p1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102</a:t>
            </a:fld>
            <a:endParaRPr/>
          </a:p>
        </p:txBody>
      </p:sp>
      <p:sp>
        <p:nvSpPr>
          <p:cNvPr id="1394" name="Google Shape;1394;p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1395" name="Google Shape;1395;p123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75" y="1117750"/>
            <a:ext cx="3580550" cy="35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103</a:t>
            </a:fld>
            <a:endParaRPr/>
          </a:p>
        </p:txBody>
      </p:sp>
      <p:sp>
        <p:nvSpPr>
          <p:cNvPr id="1405" name="Google Shape;1405;p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1406" name="Google Shape;1406;p124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24"/>
          <p:cNvSpPr txBox="1"/>
          <p:nvPr/>
        </p:nvSpPr>
        <p:spPr>
          <a:xfrm>
            <a:off x="408250" y="941025"/>
            <a:ext cx="4305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1" i="1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Matériaux : </a:t>
            </a:r>
            <a:endParaRPr sz="1800" b="1" i="1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1" i="1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Aluminium 7075 T</a:t>
            </a: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81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Rp0.2 = 500 MPa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Brut fourni par Drexler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à transmettre :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Couple statique maximale de 1300 Nm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08" name="Google Shape;1408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4"/>
          <p:cNvSpPr txBox="1"/>
          <p:nvPr/>
        </p:nvSpPr>
        <p:spPr>
          <a:xfrm>
            <a:off x="4991000" y="1021300"/>
            <a:ext cx="35907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24"/>
          <p:cNvSpPr txBox="1"/>
          <p:nvPr/>
        </p:nvSpPr>
        <p:spPr>
          <a:xfrm>
            <a:off x="4991000" y="919050"/>
            <a:ext cx="39927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Deux modèles utilisés : 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maximal transmissible par les vis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Effort maximal admissible par la chaîne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Critères :</a:t>
            </a: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Déplacements &lt; 1 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Contrainte &lt; 500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104</a:t>
            </a:fld>
            <a:endParaRPr/>
          </a:p>
        </p:txBody>
      </p:sp>
      <p:sp>
        <p:nvSpPr>
          <p:cNvPr id="1417" name="Google Shape;1417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1418" name="Google Shape;1418;p12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25"/>
          <p:cNvSpPr txBox="1"/>
          <p:nvPr/>
        </p:nvSpPr>
        <p:spPr>
          <a:xfrm>
            <a:off x="485225" y="854950"/>
            <a:ext cx="32997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Modèle 1 :</a:t>
            </a: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Efforts tangentielles maximaux transmissibles par vis d’après Honda ≃ 10 kN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Cas de charge                    équivalent à 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3,5 couple statique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21" name="Google Shape;1421;p125"/>
          <p:cNvPicPr preferRelativeResize="0"/>
          <p:nvPr/>
        </p:nvPicPr>
        <p:blipFill rotWithShape="1">
          <a:blip r:embed="rId4">
            <a:alphaModFix/>
          </a:blip>
          <a:srcRect l="2864" r="33760"/>
          <a:stretch/>
        </p:blipFill>
        <p:spPr>
          <a:xfrm>
            <a:off x="2634900" y="2481774"/>
            <a:ext cx="2578749" cy="24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25"/>
          <p:cNvPicPr preferRelativeResize="0"/>
          <p:nvPr/>
        </p:nvPicPr>
        <p:blipFill rotWithShape="1">
          <a:blip r:embed="rId5">
            <a:alphaModFix/>
          </a:blip>
          <a:srcRect l="17575" t="5822" r="30131" b="2636"/>
          <a:stretch/>
        </p:blipFill>
        <p:spPr>
          <a:xfrm rot="5400000">
            <a:off x="5282550" y="2412875"/>
            <a:ext cx="2431925" cy="25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25"/>
          <p:cNvPicPr preferRelativeResize="0"/>
          <p:nvPr/>
        </p:nvPicPr>
        <p:blipFill rotWithShape="1">
          <a:blip r:embed="rId4">
            <a:alphaModFix/>
          </a:blip>
          <a:srcRect l="85364" t="31395" b="19340"/>
          <a:stretch/>
        </p:blipFill>
        <p:spPr>
          <a:xfrm>
            <a:off x="7771150" y="2481775"/>
            <a:ext cx="936000" cy="24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25"/>
          <p:cNvSpPr txBox="1"/>
          <p:nvPr/>
        </p:nvSpPr>
        <p:spPr>
          <a:xfrm>
            <a:off x="5004775" y="923450"/>
            <a:ext cx="3299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Résultats :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334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dep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0,4mm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105</a:t>
            </a:fld>
            <a:endParaRPr/>
          </a:p>
        </p:txBody>
      </p:sp>
      <p:sp>
        <p:nvSpPr>
          <p:cNvPr id="1431" name="Google Shape;1431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couronne</a:t>
            </a:r>
            <a:endParaRPr/>
          </a:p>
        </p:txBody>
      </p:sp>
      <p:sp>
        <p:nvSpPr>
          <p:cNvPr id="1432" name="Google Shape;1432;p12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26"/>
          <p:cNvSpPr txBox="1"/>
          <p:nvPr/>
        </p:nvSpPr>
        <p:spPr>
          <a:xfrm>
            <a:off x="499950" y="766525"/>
            <a:ext cx="32997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Modèle 2 :</a:t>
            </a: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Effort maximal transmissible par la chaîne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≃ 22 kN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Cas de charge équivalent à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1,3 couple statique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Résultats :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388 MPa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dep</a:t>
            </a:r>
            <a:r>
              <a:rPr lang="fr-F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max </a:t>
            </a: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0,6 mm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5004775" y="923450"/>
            <a:ext cx="3299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6" name="Google Shape;143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325" y="1341225"/>
            <a:ext cx="5083176" cy="30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>
            <a:spLocks noGrp="1"/>
          </p:cNvSpPr>
          <p:nvPr>
            <p:ph type="body" idx="1"/>
          </p:nvPr>
        </p:nvSpPr>
        <p:spPr>
          <a:xfrm>
            <a:off x="251550" y="904284"/>
            <a:ext cx="8640900" cy="3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1800" b="0">
                <a:solidFill>
                  <a:srgbClr val="000000"/>
                </a:solidFill>
              </a:rPr>
              <a:t>Transmettre la puissance en sortie du moteur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Réduire le poids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Minimiser les pertes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Couronne alu : gain d’environ 650 g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Chaîne joints plats : réduction des frottements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Faire un devis et commander la pièce (sera fait en janvier avec le nouveau budget)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442" name="Google Shape;1442;p1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106</a:t>
            </a:fld>
            <a:endParaRPr/>
          </a:p>
        </p:txBody>
      </p:sp>
      <p:sp>
        <p:nvSpPr>
          <p:cNvPr id="1443" name="Google Shape;1443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Couronne et chaîne</a:t>
            </a:r>
            <a:endParaRPr/>
          </a:p>
        </p:txBody>
      </p:sp>
      <p:sp>
        <p:nvSpPr>
          <p:cNvPr id="1444" name="Google Shape;1444;p12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107</a:t>
            </a:fld>
            <a:endParaRPr/>
          </a:p>
        </p:txBody>
      </p:sp>
      <p:sp>
        <p:nvSpPr>
          <p:cNvPr id="1453" name="Google Shape;1453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Kit chaine</a:t>
            </a:r>
            <a:endParaRPr/>
          </a:p>
        </p:txBody>
      </p:sp>
      <p:sp>
        <p:nvSpPr>
          <p:cNvPr id="1454" name="Google Shape;1454;p12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25" y="835000"/>
            <a:ext cx="3250200" cy="2047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28"/>
          <p:cNvSpPr txBox="1"/>
          <p:nvPr/>
        </p:nvSpPr>
        <p:spPr>
          <a:xfrm>
            <a:off x="183450" y="2755475"/>
            <a:ext cx="45363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Fournisseur possible :</a:t>
            </a: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France equipement :  kit chaine alu racing ultra renforcée (ref : 68408.3581)  prix : 190€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550" y="74309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21323" y="280836"/>
            <a:ext cx="1946775" cy="31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28"/>
          <p:cNvSpPr txBox="1"/>
          <p:nvPr/>
        </p:nvSpPr>
        <p:spPr>
          <a:xfrm>
            <a:off x="4946775" y="2832038"/>
            <a:ext cx="45363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latin typeface="Corbel"/>
                <a:ea typeface="Corbel"/>
                <a:cs typeface="Corbel"/>
                <a:sym typeface="Corbel"/>
              </a:rPr>
              <a:t>Mise en position :</a:t>
            </a:r>
            <a:r>
              <a:rPr lang="fr-FR"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latin typeface="Corbel"/>
                <a:ea typeface="Corbel"/>
                <a:cs typeface="Corbel"/>
                <a:sym typeface="Corbel"/>
              </a:rPr>
              <a:t>Gabarit réalisé par découpe laser au Fablab</a:t>
            </a: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29"/>
          <p:cNvSpPr txBox="1">
            <a:spLocks noGrp="1"/>
          </p:cNvSpPr>
          <p:nvPr>
            <p:ph type="body" idx="1"/>
          </p:nvPr>
        </p:nvSpPr>
        <p:spPr>
          <a:xfrm>
            <a:off x="251550" y="749225"/>
            <a:ext cx="86409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Transmettre la puissance aux roues</a:t>
            </a:r>
            <a:endParaRPr sz="1800" b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Permettre une variation angulaire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1800" b="0"/>
              <a:t> 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Composants standards : peu d’optimisation possible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Choix des références compatibles 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Commander les pièces chez RCV 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465" name="Google Shape;1465;p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108</a:t>
            </a:fld>
            <a:endParaRPr/>
          </a:p>
        </p:txBody>
      </p:sp>
      <p:sp>
        <p:nvSpPr>
          <p:cNvPr id="1466" name="Google Shape;1466;p129"/>
          <p:cNvSpPr txBox="1">
            <a:spLocks noGrp="1"/>
          </p:cNvSpPr>
          <p:nvPr>
            <p:ph type="title"/>
          </p:nvPr>
        </p:nvSpPr>
        <p:spPr>
          <a:xfrm>
            <a:off x="76200" y="19717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Arbres de Transmission</a:t>
            </a:r>
            <a:endParaRPr/>
          </a:p>
        </p:txBody>
      </p:sp>
      <p:sp>
        <p:nvSpPr>
          <p:cNvPr id="1467" name="Google Shape;1467;p129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Google Shape;1468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29"/>
          <p:cNvSpPr txBox="1"/>
          <p:nvPr/>
        </p:nvSpPr>
        <p:spPr>
          <a:xfrm>
            <a:off x="589202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1" name="Google Shape;1471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2674" y="3635350"/>
            <a:ext cx="1995752" cy="1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3425" y="965525"/>
            <a:ext cx="1622550" cy="14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2674" y="2307941"/>
            <a:ext cx="1622550" cy="132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08997" y="37958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109</a:t>
            </a:fld>
            <a:endParaRPr/>
          </a:p>
        </p:txBody>
      </p:sp>
      <p:sp>
        <p:nvSpPr>
          <p:cNvPr id="1481" name="Google Shape;1481;p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Excentriques</a:t>
            </a:r>
            <a:endParaRPr/>
          </a:p>
        </p:txBody>
      </p:sp>
      <p:sp>
        <p:nvSpPr>
          <p:cNvPr id="1482" name="Google Shape;1482;p130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025" y="1450781"/>
            <a:ext cx="2090925" cy="241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1500" y="1458050"/>
            <a:ext cx="2473575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30"/>
          <p:cNvSpPr txBox="1"/>
          <p:nvPr/>
        </p:nvSpPr>
        <p:spPr>
          <a:xfrm>
            <a:off x="0" y="1300150"/>
            <a:ext cx="20115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Excentrique Gauche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Delrin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0,147 kg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30"/>
          <p:cNvSpPr txBox="1"/>
          <p:nvPr/>
        </p:nvSpPr>
        <p:spPr>
          <a:xfrm>
            <a:off x="7096900" y="1138750"/>
            <a:ext cx="20115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Excentrique Droit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Delrin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: 0,119 kg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30"/>
          <p:cNvSpPr txBox="1"/>
          <p:nvPr/>
        </p:nvSpPr>
        <p:spPr>
          <a:xfrm>
            <a:off x="2451900" y="4159875"/>
            <a:ext cx="42402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Récupérés de Vulcanix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30"/>
          <p:cNvSpPr txBox="1"/>
          <p:nvPr/>
        </p:nvSpPr>
        <p:spPr>
          <a:xfrm>
            <a:off x="58025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Planification Temporelle : Modèle PREMs</a:t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725" y="958500"/>
            <a:ext cx="6153150" cy="39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4"/>
          <p:cNvCxnSpPr/>
          <p:nvPr/>
        </p:nvCxnSpPr>
        <p:spPr>
          <a:xfrm>
            <a:off x="2423725" y="1737325"/>
            <a:ext cx="3413700" cy="18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34"/>
          <p:cNvCxnSpPr/>
          <p:nvPr/>
        </p:nvCxnSpPr>
        <p:spPr>
          <a:xfrm>
            <a:off x="2423725" y="194525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34"/>
          <p:cNvSpPr/>
          <p:nvPr/>
        </p:nvSpPr>
        <p:spPr>
          <a:xfrm>
            <a:off x="2423725" y="2929100"/>
            <a:ext cx="3678300" cy="184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6782175" y="1970250"/>
            <a:ext cx="11853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12 juin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/>
          <p:nvPr/>
        </p:nvCxnSpPr>
        <p:spPr>
          <a:xfrm>
            <a:off x="6102025" y="21720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34"/>
          <p:cNvCxnSpPr/>
          <p:nvPr/>
        </p:nvCxnSpPr>
        <p:spPr>
          <a:xfrm rot="10800000" flipH="1">
            <a:off x="358850" y="2245400"/>
            <a:ext cx="8190300" cy="23100"/>
          </a:xfrm>
          <a:prstGeom prst="straightConnector1">
            <a:avLst/>
          </a:prstGeom>
          <a:noFill/>
          <a:ln w="28575" cap="flat" cmpd="sng">
            <a:solidFill>
              <a:srgbClr val="B1040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9" name="Google Shape;299;p34"/>
          <p:cNvSpPr/>
          <p:nvPr/>
        </p:nvSpPr>
        <p:spPr>
          <a:xfrm>
            <a:off x="358850" y="956038"/>
            <a:ext cx="1687800" cy="1257300"/>
          </a:xfrm>
          <a:prstGeom prst="bracketPair">
            <a:avLst/>
          </a:prstGeom>
          <a:noFill/>
          <a:ln w="19050" cap="flat" cmpd="sng">
            <a:solidFill>
              <a:srgbClr val="B104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358850" y="2808625"/>
            <a:ext cx="1687800" cy="1257300"/>
          </a:xfrm>
          <a:prstGeom prst="bracketPair">
            <a:avLst/>
          </a:prstGeom>
          <a:noFill/>
          <a:ln w="19050" cap="flat" cmpd="sng">
            <a:solidFill>
              <a:srgbClr val="B104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734750" y="1196188"/>
            <a:ext cx="936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B10404"/>
                </a:solidFill>
                <a:latin typeface="Tahoma"/>
                <a:ea typeface="Tahoma"/>
                <a:cs typeface="Tahoma"/>
                <a:sym typeface="Tahoma"/>
              </a:rPr>
              <a:t>1A</a:t>
            </a:r>
            <a:endParaRPr sz="2400" b="1" i="0" u="none" strike="noStrike" cap="none">
              <a:solidFill>
                <a:srgbClr val="B1040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34750" y="3048775"/>
            <a:ext cx="936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B10404"/>
                </a:solidFill>
                <a:latin typeface="Tahoma"/>
                <a:ea typeface="Tahoma"/>
                <a:cs typeface="Tahoma"/>
                <a:sym typeface="Tahoma"/>
              </a:rPr>
              <a:t>2A</a:t>
            </a:r>
            <a:endParaRPr sz="2400" b="1" i="0" u="none" strike="noStrike" cap="none">
              <a:solidFill>
                <a:srgbClr val="B1040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3" name="Google Shape;303;p34"/>
          <p:cNvCxnSpPr/>
          <p:nvPr/>
        </p:nvCxnSpPr>
        <p:spPr>
          <a:xfrm>
            <a:off x="2423725" y="21696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34"/>
          <p:cNvCxnSpPr/>
          <p:nvPr/>
        </p:nvCxnSpPr>
        <p:spPr>
          <a:xfrm>
            <a:off x="6128250" y="239295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5" name="Google Shape;305;p34"/>
          <p:cNvSpPr txBox="1"/>
          <p:nvPr/>
        </p:nvSpPr>
        <p:spPr>
          <a:xfrm>
            <a:off x="6782175" y="21912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Jeudi 20 Septembre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6" name="Google Shape;306;p34"/>
          <p:cNvCxnSpPr/>
          <p:nvPr/>
        </p:nvCxnSpPr>
        <p:spPr>
          <a:xfrm>
            <a:off x="6280650" y="254535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7" name="Google Shape;307;p34"/>
          <p:cNvSpPr txBox="1"/>
          <p:nvPr/>
        </p:nvSpPr>
        <p:spPr>
          <a:xfrm>
            <a:off x="6834750" y="23814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Samedi 28 Septembre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>
            <a:off x="2511150" y="239295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34"/>
          <p:cNvCxnSpPr/>
          <p:nvPr/>
        </p:nvCxnSpPr>
        <p:spPr>
          <a:xfrm>
            <a:off x="2511150" y="26163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34"/>
          <p:cNvCxnSpPr/>
          <p:nvPr/>
        </p:nvCxnSpPr>
        <p:spPr>
          <a:xfrm>
            <a:off x="6317925" y="2808625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34"/>
          <p:cNvSpPr txBox="1"/>
          <p:nvPr/>
        </p:nvSpPr>
        <p:spPr>
          <a:xfrm>
            <a:off x="6987100" y="2601200"/>
            <a:ext cx="1482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16 Octobre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2" name="Google Shape;312;p34"/>
          <p:cNvCxnSpPr/>
          <p:nvPr/>
        </p:nvCxnSpPr>
        <p:spPr>
          <a:xfrm>
            <a:off x="2454325" y="2772700"/>
            <a:ext cx="3617100" cy="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34"/>
          <p:cNvCxnSpPr/>
          <p:nvPr/>
        </p:nvCxnSpPr>
        <p:spPr>
          <a:xfrm>
            <a:off x="6317925" y="30215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4"/>
          <p:cNvSpPr txBox="1"/>
          <p:nvPr/>
        </p:nvSpPr>
        <p:spPr>
          <a:xfrm>
            <a:off x="6987100" y="28222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Mardi 13/20 Novembre 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34"/>
          <p:cNvCxnSpPr/>
          <p:nvPr/>
        </p:nvCxnSpPr>
        <p:spPr>
          <a:xfrm>
            <a:off x="6510463" y="356120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p34"/>
          <p:cNvSpPr txBox="1"/>
          <p:nvPr/>
        </p:nvSpPr>
        <p:spPr>
          <a:xfrm>
            <a:off x="7179638" y="3361900"/>
            <a:ext cx="1767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fr-FR" sz="1000">
                <a:latin typeface="Proxima Nova"/>
                <a:ea typeface="Proxima Nova"/>
                <a:cs typeface="Proxima Nova"/>
                <a:sym typeface="Proxima Nova"/>
              </a:rPr>
              <a:t>ercredi </a:t>
            </a: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 sz="1000">
                <a:latin typeface="Proxima Nova"/>
                <a:ea typeface="Proxima Nova"/>
                <a:cs typeface="Proxima Nova"/>
                <a:sym typeface="Proxima Nova"/>
              </a:rPr>
              <a:t>23 Janvier </a:t>
            </a:r>
            <a:r>
              <a:rPr lang="fr-FR" sz="1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 sz="1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110</a:t>
            </a:fld>
            <a:endParaRPr/>
          </a:p>
        </p:txBody>
      </p:sp>
      <p:sp>
        <p:nvSpPr>
          <p:cNvPr id="1497" name="Google Shape;1497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excentrique gauche</a:t>
            </a:r>
            <a:endParaRPr/>
          </a:p>
        </p:txBody>
      </p:sp>
      <p:sp>
        <p:nvSpPr>
          <p:cNvPr id="1498" name="Google Shape;1498;p131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31"/>
          <p:cNvSpPr txBox="1"/>
          <p:nvPr/>
        </p:nvSpPr>
        <p:spPr>
          <a:xfrm>
            <a:off x="0" y="446600"/>
            <a:ext cx="6497700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Aluminium 7075 T6 (Re = 520 MPa)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0,468 kg (44% de gain)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concerné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différentiel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(dû à la force max sur la chaîne) : 40 kN (f = 3,5)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 450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31"/>
          <p:cNvSpPr txBox="1"/>
          <p:nvPr/>
        </p:nvSpPr>
        <p:spPr>
          <a:xfrm>
            <a:off x="5904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275" y="2160975"/>
            <a:ext cx="3327125" cy="2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0947" y="978450"/>
            <a:ext cx="2438853" cy="3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111</a:t>
            </a:fld>
            <a:endParaRPr/>
          </a:p>
        </p:txBody>
      </p:sp>
      <p:sp>
        <p:nvSpPr>
          <p:cNvPr id="1511" name="Google Shape;1511;p132"/>
          <p:cNvSpPr txBox="1">
            <a:spLocks noGrp="1"/>
          </p:cNvSpPr>
          <p:nvPr>
            <p:ph type="title"/>
          </p:nvPr>
        </p:nvSpPr>
        <p:spPr>
          <a:xfrm>
            <a:off x="76200" y="19717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Porte excentrique droit</a:t>
            </a:r>
            <a:endParaRPr/>
          </a:p>
        </p:txBody>
      </p:sp>
      <p:sp>
        <p:nvSpPr>
          <p:cNvPr id="1512" name="Google Shape;1512;p132"/>
          <p:cNvSpPr txBox="1"/>
          <p:nvPr/>
        </p:nvSpPr>
        <p:spPr>
          <a:xfrm>
            <a:off x="73060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32"/>
          <p:cNvSpPr txBox="1"/>
          <p:nvPr/>
        </p:nvSpPr>
        <p:spPr>
          <a:xfrm>
            <a:off x="0" y="410450"/>
            <a:ext cx="6593400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Aluminium 7075 T6 (Re = 520 MPa)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0,</a:t>
            </a:r>
            <a:r>
              <a:rPr lang="fr-FR"/>
              <a:t>478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kg (</a:t>
            </a:r>
            <a:r>
              <a:rPr lang="fr-FR"/>
              <a:t>26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de gain)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concerné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différentiel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(dû à la force max sur la chaîne)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 kN (f = 3,5)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470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32"/>
          <p:cNvSpPr txBox="1"/>
          <p:nvPr/>
        </p:nvSpPr>
        <p:spPr>
          <a:xfrm>
            <a:off x="589202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6" name="Google Shape;1516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1600" y="2075450"/>
            <a:ext cx="2776900" cy="266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325" y="1254567"/>
            <a:ext cx="2245800" cy="342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112</a:t>
            </a:fld>
            <a:endParaRPr/>
          </a:p>
        </p:txBody>
      </p:sp>
      <p:sp>
        <p:nvSpPr>
          <p:cNvPr id="1525" name="Google Shape;1525;p133"/>
          <p:cNvSpPr txBox="1">
            <a:spLocks noGrp="1"/>
          </p:cNvSpPr>
          <p:nvPr>
            <p:ph type="title"/>
          </p:nvPr>
        </p:nvSpPr>
        <p:spPr>
          <a:xfrm>
            <a:off x="76200" y="19717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masse : Transmission Secondaire</a:t>
            </a:r>
            <a:endParaRPr/>
          </a:p>
        </p:txBody>
      </p:sp>
      <p:sp>
        <p:nvSpPr>
          <p:cNvPr id="1526" name="Google Shape;1526;p133"/>
          <p:cNvSpPr txBox="1"/>
          <p:nvPr/>
        </p:nvSpPr>
        <p:spPr>
          <a:xfrm>
            <a:off x="75590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600" y="50825"/>
            <a:ext cx="599600" cy="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33"/>
          <p:cNvSpPr txBox="1"/>
          <p:nvPr/>
        </p:nvSpPr>
        <p:spPr>
          <a:xfrm>
            <a:off x="610440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9" name="Google Shape;1529;p133"/>
          <p:cNvGraphicFramePr/>
          <p:nvPr/>
        </p:nvGraphicFramePr>
        <p:xfrm>
          <a:off x="1116075" y="927900"/>
          <a:ext cx="7274000" cy="3741325"/>
        </p:xfrm>
        <a:graphic>
          <a:graphicData uri="http://schemas.openxmlformats.org/drawingml/2006/table">
            <a:tbl>
              <a:tblPr>
                <a:noFill/>
                <a:tableStyleId>{930AE84F-5076-453B-8061-31B2A411B29C}</a:tableStyleId>
              </a:tblPr>
              <a:tblGrid>
                <a:gridCol w="14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Pièce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Vulcanix (en g)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Optimus (en g)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différence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Commentaires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Couronne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-67%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couronne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excentrique droit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642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480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Porte excentrique gauche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835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Jacking bar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444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426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/>
                        <a:t>on la perce</a:t>
                      </a:r>
                      <a:endParaRPr sz="10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Chaine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520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48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0,00%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Chain Shell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0,00%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4321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2736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-3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%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Gain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fr-FR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585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Certain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Estimé</a:t>
                      </a: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1530" name="Google Shape;1530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397" y="50825"/>
            <a:ext cx="635105" cy="5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113</a:t>
            </a:fld>
            <a:endParaRPr/>
          </a:p>
        </p:txBody>
      </p:sp>
      <p:sp>
        <p:nvSpPr>
          <p:cNvPr id="1537" name="Google Shape;1537;p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- Motorisation</a:t>
            </a:r>
            <a:endParaRPr/>
          </a:p>
        </p:txBody>
      </p:sp>
      <p:graphicFrame>
        <p:nvGraphicFramePr>
          <p:cNvPr id="1538" name="Google Shape;1538;p134"/>
          <p:cNvGraphicFramePr/>
          <p:nvPr/>
        </p:nvGraphicFramePr>
        <p:xfrm>
          <a:off x="1824038" y="1079600"/>
          <a:ext cx="5495925" cy="2051685"/>
        </p:xfrm>
        <a:graphic>
          <a:graphicData uri="http://schemas.openxmlformats.org/drawingml/2006/table">
            <a:tbl>
              <a:tblPr>
                <a:noFill/>
                <a:tableStyleId>{6BD9802B-0661-4D8F-9B7C-1BF18A38B5A8}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1"/>
                        <a:t>BUDGET MASSIQUE S2: MOTORISATION INSTRUMENTEE</a:t>
                      </a:r>
                      <a:endParaRPr sz="1000" b="1" i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Système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Vulcanix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Prévisionnelle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Estimée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Admission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1,453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Echappement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Moteur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Circuit de carburant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Refroidissement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3,084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3,287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Transmission secondaire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4,321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3,287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MASSE TOTALE (kg)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76,187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76,18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74,327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35"/>
          <p:cNvSpPr txBox="1">
            <a:spLocks noGrp="1"/>
          </p:cNvSpPr>
          <p:nvPr>
            <p:ph type="body" idx="1"/>
          </p:nvPr>
        </p:nvSpPr>
        <p:spPr>
          <a:xfrm>
            <a:off x="0" y="810825"/>
            <a:ext cx="51960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Organisation Département SEISM</a:t>
            </a:r>
            <a:endParaRPr sz="2400" b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Faisceau électrique</a:t>
            </a:r>
            <a:endParaRPr sz="2400" b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Tableau de Bord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Carte Avant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rgbClr val="595959"/>
                </a:solidFill>
              </a:rPr>
              <a:t>Passage de vitesse</a:t>
            </a:r>
            <a:endParaRPr sz="2400" b="0">
              <a:solidFill>
                <a:srgbClr val="59595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lang="fr-FR" sz="2400" b="0">
                <a:solidFill>
                  <a:schemeClr val="dk2"/>
                </a:solidFill>
              </a:rPr>
              <a:t>BSPD</a:t>
            </a:r>
            <a:endParaRPr sz="2400" b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1544" name="Google Shape;1544;p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114</a:t>
            </a:fld>
            <a:endParaRPr/>
          </a:p>
        </p:txBody>
      </p:sp>
      <p:sp>
        <p:nvSpPr>
          <p:cNvPr id="1546" name="Google Shape;1546;p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1"/>
                </a:solidFill>
              </a:rPr>
              <a:t>S4 - Système SEISM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115</a:t>
            </a:fld>
            <a:endParaRPr/>
          </a:p>
        </p:txBody>
      </p:sp>
      <p:sp>
        <p:nvSpPr>
          <p:cNvPr id="1553" name="Google Shape;1553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S4 - SEISM</a:t>
            </a:r>
            <a:endParaRPr/>
          </a:p>
        </p:txBody>
      </p:sp>
      <p:sp>
        <p:nvSpPr>
          <p:cNvPr id="1554" name="Google Shape;1554;p136"/>
          <p:cNvSpPr txBox="1"/>
          <p:nvPr/>
        </p:nvSpPr>
        <p:spPr>
          <a:xfrm>
            <a:off x="106425" y="1167225"/>
            <a:ext cx="49338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 </a:t>
            </a:r>
            <a:r>
              <a:rPr lang="fr-F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1A recrutés 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sur le passage de vitesse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sur la carte avant et la liaison bus CAN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sur le tableau de bord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36"/>
          <p:cNvSpPr txBox="1"/>
          <p:nvPr/>
        </p:nvSpPr>
        <p:spPr>
          <a:xfrm>
            <a:off x="5285425" y="1275150"/>
            <a:ext cx="35649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Nouveautés 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système d’acquisition de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BSPD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7"/>
          <p:cNvSpPr txBox="1">
            <a:spLocks noGrp="1"/>
          </p:cNvSpPr>
          <p:nvPr>
            <p:ph type="body" idx="1"/>
          </p:nvPr>
        </p:nvSpPr>
        <p:spPr>
          <a:xfrm>
            <a:off x="251550" y="681523"/>
            <a:ext cx="86409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2400" b="0">
                <a:solidFill>
                  <a:schemeClr val="dk1"/>
                </a:solidFill>
              </a:rPr>
              <a:t>Relier tous les systèmes </a:t>
            </a:r>
            <a:r>
              <a:rPr lang="fr-FR" sz="2400" b="0"/>
              <a:t>électriques</a:t>
            </a:r>
            <a:r>
              <a:rPr lang="fr-FR" sz="2400" b="0">
                <a:solidFill>
                  <a:schemeClr val="dk1"/>
                </a:solidFill>
              </a:rPr>
              <a:t> entre eux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2400" b="0"/>
              <a:t>Ajouter les composants de télémétrie et réduire la masse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>
                <a:solidFill>
                  <a:schemeClr val="accent4"/>
                </a:solidFill>
              </a:rPr>
              <a:t>Fait : </a:t>
            </a:r>
            <a:endParaRPr sz="2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>
                <a:solidFill>
                  <a:schemeClr val="dk1"/>
                </a:solidFill>
              </a:rPr>
              <a:t>Schéma logique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/>
              <a:t>dimensionnement des câbles</a:t>
            </a:r>
            <a:endParaRPr sz="20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>
                <a:solidFill>
                  <a:srgbClr val="FF0000"/>
                </a:solidFill>
              </a:rPr>
              <a:t>Reste à faire :</a:t>
            </a:r>
            <a:r>
              <a:rPr lang="fr-FR" sz="2000" b="0"/>
              <a:t> </a:t>
            </a:r>
            <a:endParaRPr sz="20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/>
              <a:t>Schéma physique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/>
              <a:t>Passer les commandes</a:t>
            </a:r>
            <a:endParaRPr sz="2000" b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561" name="Google Shape;1561;p1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116</a:t>
            </a:fld>
            <a:endParaRPr/>
          </a:p>
        </p:txBody>
      </p:sp>
      <p:sp>
        <p:nvSpPr>
          <p:cNvPr id="1562" name="Google Shape;1562;p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Faisceau électrique </a:t>
            </a:r>
            <a:endParaRPr/>
          </a:p>
        </p:txBody>
      </p:sp>
      <p:pic>
        <p:nvPicPr>
          <p:cNvPr id="1564" name="Google Shape;1564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37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117</a:t>
            </a:fld>
            <a:endParaRPr/>
          </a:p>
        </p:txBody>
      </p:sp>
      <p:sp>
        <p:nvSpPr>
          <p:cNvPr id="1572" name="Google Shape;1572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Faisceau électrique : Architecture de la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transmission de données</a:t>
            </a:r>
            <a:endParaRPr sz="2400"/>
          </a:p>
        </p:txBody>
      </p:sp>
      <p:pic>
        <p:nvPicPr>
          <p:cNvPr id="1573" name="Google Shape;157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38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5" name="Google Shape;1575;p138"/>
          <p:cNvPicPr preferRelativeResize="0"/>
          <p:nvPr/>
        </p:nvPicPr>
        <p:blipFill rotWithShape="1">
          <a:blip r:embed="rId4">
            <a:alphaModFix/>
          </a:blip>
          <a:srcRect b="58699"/>
          <a:stretch/>
        </p:blipFill>
        <p:spPr>
          <a:xfrm>
            <a:off x="923068" y="798425"/>
            <a:ext cx="8346061" cy="364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118</a:t>
            </a:fld>
            <a:endParaRPr/>
          </a:p>
        </p:txBody>
      </p:sp>
      <p:sp>
        <p:nvSpPr>
          <p:cNvPr id="1582" name="Google Shape;1582;p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>
                <a:solidFill>
                  <a:schemeClr val="accent1"/>
                </a:solidFill>
              </a:rPr>
              <a:t>Faisceau électrique : Architecture de la </a:t>
            </a: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1"/>
                </a:solidFill>
              </a:rPr>
              <a:t>transmission de puissance</a:t>
            </a:r>
            <a:r>
              <a:rPr lang="fr-FR"/>
              <a:t> </a:t>
            </a:r>
            <a:endParaRPr/>
          </a:p>
        </p:txBody>
      </p:sp>
      <p:pic>
        <p:nvPicPr>
          <p:cNvPr id="1583" name="Google Shape;1583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39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139"/>
          <p:cNvPicPr preferRelativeResize="0"/>
          <p:nvPr/>
        </p:nvPicPr>
        <p:blipFill rotWithShape="1">
          <a:blip r:embed="rId4">
            <a:alphaModFix/>
          </a:blip>
          <a:srcRect t="43207"/>
          <a:stretch/>
        </p:blipFill>
        <p:spPr>
          <a:xfrm>
            <a:off x="1578814" y="681525"/>
            <a:ext cx="7217736" cy="433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119</a:t>
            </a:fld>
            <a:endParaRPr/>
          </a:p>
        </p:txBody>
      </p:sp>
      <p:sp>
        <p:nvSpPr>
          <p:cNvPr id="1592" name="Google Shape;1592;p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1"/>
                </a:solidFill>
              </a:rPr>
              <a:t>Faisceau électrique complet</a:t>
            </a:r>
            <a:endParaRPr/>
          </a:p>
        </p:txBody>
      </p:sp>
      <p:pic>
        <p:nvPicPr>
          <p:cNvPr id="1593" name="Google Shape;1593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40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5" name="Google Shape;1595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9565" y="52087"/>
            <a:ext cx="6252460" cy="503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Point sur le Budget - Budget 2018</a:t>
            </a:r>
            <a:endParaRPr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F753945-D3F5-4A74-A72D-51A62E40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8067350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1950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" y="891887"/>
            <a:ext cx="9102646" cy="357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120</a:t>
            </a:fld>
            <a:endParaRPr/>
          </a:p>
        </p:txBody>
      </p:sp>
      <p:sp>
        <p:nvSpPr>
          <p:cNvPr id="1602" name="Google Shape;1602;p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Représentation physique avec Rapid harness</a:t>
            </a:r>
            <a:endParaRPr/>
          </a:p>
        </p:txBody>
      </p:sp>
      <p:pic>
        <p:nvPicPr>
          <p:cNvPr id="1603" name="Google Shape;160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4325" y="814900"/>
            <a:ext cx="5503276" cy="422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41"/>
          <p:cNvSpPr txBox="1"/>
          <p:nvPr/>
        </p:nvSpPr>
        <p:spPr>
          <a:xfrm>
            <a:off x="152875" y="908200"/>
            <a:ext cx="4437000" cy="1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500" b="1"/>
              <a:t>Nouvel outil de modélisation du faisceau</a:t>
            </a:r>
            <a:br>
              <a:rPr lang="fr-FR" sz="1500" b="1"/>
            </a:br>
            <a:endParaRPr sz="15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Gain de temps pour :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La préparation des commandes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L’intégration du faisceau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Le cost report</a:t>
            </a:r>
            <a:br>
              <a:rPr lang="fr-FR"/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50" y="2301050"/>
            <a:ext cx="2779525" cy="199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Afficheur de rapport</a:t>
            </a:r>
            <a:endParaRPr/>
          </a:p>
        </p:txBody>
      </p:sp>
      <p:sp>
        <p:nvSpPr>
          <p:cNvPr id="1612" name="Google Shape;1612;p1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121</a:t>
            </a:fld>
            <a:endParaRPr/>
          </a:p>
        </p:txBody>
      </p:sp>
      <p:sp>
        <p:nvSpPr>
          <p:cNvPr id="1613" name="Google Shape;1613;p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Électronique avant </a:t>
            </a:r>
            <a:endParaRPr/>
          </a:p>
        </p:txBody>
      </p:sp>
      <p:pic>
        <p:nvPicPr>
          <p:cNvPr id="1614" name="Google Shape;16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0" y="851813"/>
            <a:ext cx="5205175" cy="3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Afficheur de 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Température ou de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tension batterie</a:t>
            </a:r>
            <a:endParaRPr/>
          </a:p>
        </p:txBody>
      </p:sp>
      <p:sp>
        <p:nvSpPr>
          <p:cNvPr id="1621" name="Google Shape;1621;p1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122</a:t>
            </a:fld>
            <a:endParaRPr/>
          </a:p>
        </p:txBody>
      </p:sp>
      <p:sp>
        <p:nvSpPr>
          <p:cNvPr id="1622" name="Google Shape;1622;p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Électronique avant </a:t>
            </a:r>
            <a:endParaRPr/>
          </a:p>
        </p:txBody>
      </p:sp>
      <p:pic>
        <p:nvPicPr>
          <p:cNvPr id="1623" name="Google Shape;162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000" y="1133576"/>
            <a:ext cx="5801999" cy="33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Shield carte 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/>
              <a:t>avant</a:t>
            </a:r>
            <a:endParaRPr/>
          </a:p>
        </p:txBody>
      </p:sp>
      <p:sp>
        <p:nvSpPr>
          <p:cNvPr id="1630" name="Google Shape;1630;p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123</a:t>
            </a:fld>
            <a:endParaRPr/>
          </a:p>
        </p:txBody>
      </p:sp>
      <p:sp>
        <p:nvSpPr>
          <p:cNvPr id="1631" name="Google Shape;1631;p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Électronique avant</a:t>
            </a:r>
            <a:endParaRPr/>
          </a:p>
        </p:txBody>
      </p:sp>
      <p:pic>
        <p:nvPicPr>
          <p:cNvPr id="1632" name="Google Shape;163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63" y="843538"/>
            <a:ext cx="63912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45"/>
          <p:cNvSpPr txBox="1">
            <a:spLocks noGrp="1"/>
          </p:cNvSpPr>
          <p:nvPr>
            <p:ph type="body" idx="1"/>
          </p:nvPr>
        </p:nvSpPr>
        <p:spPr>
          <a:xfrm>
            <a:off x="251550" y="681525"/>
            <a:ext cx="8640900" cy="3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700">
                <a:solidFill>
                  <a:schemeClr val="accent5"/>
                </a:solidFill>
              </a:rPr>
              <a:t>Objectif :</a:t>
            </a:r>
            <a:r>
              <a:rPr lang="fr-FR" sz="1700"/>
              <a:t> </a:t>
            </a:r>
            <a:endParaRPr sz="1700"/>
          </a:p>
          <a:p>
            <a:pPr marL="457200" marR="0" lvl="0" indent="-3365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fr-FR" sz="1700"/>
              <a:t>Créer une interface homme machine fonctionnel et lisible dans tout environnement.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700">
                <a:solidFill>
                  <a:schemeClr val="accent4"/>
                </a:solidFill>
              </a:rPr>
              <a:t>Fait : </a:t>
            </a:r>
            <a:endParaRPr sz="1700" b="0">
              <a:solidFill>
                <a:schemeClr val="accent4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choisir et placer les composants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créer une maquette catia détaillée</a:t>
            </a:r>
            <a:endParaRPr sz="17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700">
                <a:solidFill>
                  <a:srgbClr val="FF0000"/>
                </a:solidFill>
              </a:rPr>
              <a:t>Reste à faire :</a:t>
            </a:r>
            <a:r>
              <a:rPr lang="fr-FR" sz="1700" b="0"/>
              <a:t> 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placer les chapes soutenant le tableau de bords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intégrer le logos de Optimus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estimer la masse du système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/>
              <a:t>câblage</a:t>
            </a:r>
            <a:endParaRPr sz="17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638" name="Google Shape;1638;p1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124</a:t>
            </a:fld>
            <a:endParaRPr/>
          </a:p>
        </p:txBody>
      </p:sp>
      <p:sp>
        <p:nvSpPr>
          <p:cNvPr id="1639" name="Google Shape;1639;p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Tableau de Bord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41" name="Google Shape;1641;p145"/>
          <p:cNvSpPr txBox="1"/>
          <p:nvPr/>
        </p:nvSpPr>
        <p:spPr>
          <a:xfrm>
            <a:off x="771525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MRN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2" name="Google Shape;1642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250" y="95924"/>
            <a:ext cx="434699" cy="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125</a:t>
            </a:fld>
            <a:endParaRPr/>
          </a:p>
        </p:txBody>
      </p:sp>
      <p:sp>
        <p:nvSpPr>
          <p:cNvPr id="1649" name="Google Shape;1649;p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Tableau de Bord</a:t>
            </a:r>
            <a:endParaRPr/>
          </a:p>
        </p:txBody>
      </p:sp>
      <p:sp>
        <p:nvSpPr>
          <p:cNvPr id="1650" name="Google Shape;1650;p146"/>
          <p:cNvSpPr txBox="1"/>
          <p:nvPr/>
        </p:nvSpPr>
        <p:spPr>
          <a:xfrm>
            <a:off x="771525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MRN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1" name="Google Shape;1651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250" y="95924"/>
            <a:ext cx="434699" cy="5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95530"/>
            <a:ext cx="9144001" cy="289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155" y="1597855"/>
            <a:ext cx="6996380" cy="17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46"/>
          <p:cNvSpPr txBox="1"/>
          <p:nvPr/>
        </p:nvSpPr>
        <p:spPr>
          <a:xfrm>
            <a:off x="187925" y="780225"/>
            <a:ext cx="12666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Température Voltage de la batterie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46"/>
          <p:cNvSpPr txBox="1"/>
          <p:nvPr/>
        </p:nvSpPr>
        <p:spPr>
          <a:xfrm>
            <a:off x="3673475" y="2867525"/>
            <a:ext cx="15258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Vitesse Engagée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6" name="Google Shape;1656;p146"/>
          <p:cNvCxnSpPr>
            <a:stCxn id="1654" idx="2"/>
          </p:cNvCxnSpPr>
          <p:nvPr/>
        </p:nvCxnSpPr>
        <p:spPr>
          <a:xfrm rot="-5400000" flipH="1">
            <a:off x="1043825" y="1295325"/>
            <a:ext cx="362400" cy="8076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7" name="Google Shape;1657;p146"/>
          <p:cNvCxnSpPr>
            <a:stCxn id="1655" idx="0"/>
          </p:cNvCxnSpPr>
          <p:nvPr/>
        </p:nvCxnSpPr>
        <p:spPr>
          <a:xfrm rot="10800000" flipH="1">
            <a:off x="4436375" y="2402225"/>
            <a:ext cx="32100" cy="465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8" name="Google Shape;1658;p146"/>
          <p:cNvSpPr txBox="1"/>
          <p:nvPr/>
        </p:nvSpPr>
        <p:spPr>
          <a:xfrm>
            <a:off x="2512600" y="3841975"/>
            <a:ext cx="42387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LED Strip affiche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RPM du moteur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moment où changer de vitesse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 neutre est engagé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il y a un problème moteur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126</a:t>
            </a:fld>
            <a:endParaRPr/>
          </a:p>
        </p:txBody>
      </p:sp>
      <p:sp>
        <p:nvSpPr>
          <p:cNvPr id="1665" name="Google Shape;1665;p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Tableau de Bord</a:t>
            </a:r>
            <a:endParaRPr/>
          </a:p>
        </p:txBody>
      </p:sp>
      <p:sp>
        <p:nvSpPr>
          <p:cNvPr id="1666" name="Google Shape;1666;p147"/>
          <p:cNvSpPr txBox="1"/>
          <p:nvPr/>
        </p:nvSpPr>
        <p:spPr>
          <a:xfrm>
            <a:off x="771525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MRN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7" name="Google Shape;1667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250" y="95924"/>
            <a:ext cx="434699" cy="5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000" y="892736"/>
            <a:ext cx="6626000" cy="33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48"/>
          <p:cNvSpPr txBox="1">
            <a:spLocks noGrp="1"/>
          </p:cNvSpPr>
          <p:nvPr>
            <p:ph type="body" idx="1"/>
          </p:nvPr>
        </p:nvSpPr>
        <p:spPr>
          <a:xfrm>
            <a:off x="251550" y="681523"/>
            <a:ext cx="86409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1800"/>
              <a:t>Gérer la communication entre le tableau du bord et le reste de la voiture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Avoir un code simple mais fonctionnel, lisible par les prochaines générations.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Faire marcher le bus CAN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674" name="Google Shape;1674;p1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127</a:t>
            </a:fld>
            <a:endParaRPr/>
          </a:p>
        </p:txBody>
      </p:sp>
      <p:sp>
        <p:nvSpPr>
          <p:cNvPr id="1675" name="Google Shape;1675;p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Carte Avant</a:t>
            </a:r>
            <a:endParaRPr/>
          </a:p>
        </p:txBody>
      </p:sp>
      <p:sp>
        <p:nvSpPr>
          <p:cNvPr id="1677" name="Google Shape;1677;p148"/>
          <p:cNvSpPr txBox="1"/>
          <p:nvPr/>
        </p:nvSpPr>
        <p:spPr>
          <a:xfrm>
            <a:off x="7937525" y="126975"/>
            <a:ext cx="704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MGV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8" name="Google Shape;1678;p148"/>
          <p:cNvPicPr preferRelativeResize="0"/>
          <p:nvPr/>
        </p:nvPicPr>
        <p:blipFill rotWithShape="1">
          <a:blip r:embed="rId3">
            <a:alphaModFix/>
          </a:blip>
          <a:srcRect l="28413" t="8189" r="23782" b="37362"/>
          <a:stretch/>
        </p:blipFill>
        <p:spPr>
          <a:xfrm>
            <a:off x="8642225" y="0"/>
            <a:ext cx="501350" cy="6910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48"/>
          <p:cNvSpPr txBox="1"/>
          <p:nvPr/>
        </p:nvSpPr>
        <p:spPr>
          <a:xfrm>
            <a:off x="6675250" y="126975"/>
            <a:ext cx="6615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ARZ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0" name="Google Shape;1680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3200" y="9862"/>
            <a:ext cx="544325" cy="6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49"/>
          <p:cNvSpPr txBox="1">
            <a:spLocks noGrp="1"/>
          </p:cNvSpPr>
          <p:nvPr>
            <p:ph type="body" idx="1"/>
          </p:nvPr>
        </p:nvSpPr>
        <p:spPr>
          <a:xfrm>
            <a:off x="251550" y="681523"/>
            <a:ext cx="86409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1700"/>
              <a:t>Avoir un code simple mais fonctionnel, lisible par les prochaines générations.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Programmer les LEDs du compte-tours.</a:t>
            </a:r>
            <a:endParaRPr sz="1400" b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Programmer les 7 segments pour l’affichage de vitesse.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1800" b="0"/>
          </a:p>
          <a:p>
            <a:pPr marL="457200" lvl="0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Programmer les 7 segments pour l’affichage de température de l’eau/voltage.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Programmer le bouton de « remise à zéro » du passage de vitesse.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Affichage des problèmes sur le passage de vitesse (led autour du bouton).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Affichage des problèmes moteur sur la bande led.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Affichage si « Launch control » est activé.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Switch température de l’eau/voltage qui sélectionne ce qui est affiché sur les 7 segments.</a:t>
            </a:r>
            <a:endParaRPr sz="1400"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-FR" sz="1400" b="0"/>
              <a:t>Programmer le bouton « Neutre ».</a:t>
            </a:r>
            <a:endParaRPr sz="1800"/>
          </a:p>
        </p:txBody>
      </p:sp>
      <p:sp>
        <p:nvSpPr>
          <p:cNvPr id="1686" name="Google Shape;1686;p1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128</a:t>
            </a:fld>
            <a:endParaRPr/>
          </a:p>
        </p:txBody>
      </p:sp>
      <p:sp>
        <p:nvSpPr>
          <p:cNvPr id="1687" name="Google Shape;1687;p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Carte Avant</a:t>
            </a:r>
            <a:endParaRPr/>
          </a:p>
        </p:txBody>
      </p:sp>
      <p:sp>
        <p:nvSpPr>
          <p:cNvPr id="1689" name="Google Shape;1689;p149"/>
          <p:cNvSpPr txBox="1"/>
          <p:nvPr/>
        </p:nvSpPr>
        <p:spPr>
          <a:xfrm>
            <a:off x="7937525" y="126975"/>
            <a:ext cx="704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MGV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0" name="Google Shape;1690;p149"/>
          <p:cNvPicPr preferRelativeResize="0"/>
          <p:nvPr/>
        </p:nvPicPr>
        <p:blipFill rotWithShape="1">
          <a:blip r:embed="rId3">
            <a:alphaModFix/>
          </a:blip>
          <a:srcRect l="28413" t="8189" r="23781" b="37362"/>
          <a:stretch/>
        </p:blipFill>
        <p:spPr>
          <a:xfrm>
            <a:off x="8642225" y="0"/>
            <a:ext cx="501350" cy="69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50"/>
          <p:cNvSpPr txBox="1">
            <a:spLocks noGrp="1"/>
          </p:cNvSpPr>
          <p:nvPr>
            <p:ph type="body" idx="1"/>
          </p:nvPr>
        </p:nvSpPr>
        <p:spPr>
          <a:xfrm>
            <a:off x="251550" y="681525"/>
            <a:ext cx="84561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1800">
                <a:solidFill>
                  <a:srgbClr val="000000"/>
                </a:solidFill>
              </a:rPr>
              <a:t>Assurer une communication fiable et continue entre le DTA, les cartes avant et arrière et le boîtier d’acquisition de données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1800"/>
              <a:t>Avoir un Bus CAN Fonctionnel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Code de la carte avant : Récepteur                                                                                                       et Émetteur CAN (continu et évènementiel)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Tester le CAN avec un PC : OK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Tester le CAN sur Vulcanix : fonctionnel                                                                                                      si le CAN est branché en sortie du DTA</a:t>
            </a:r>
            <a:endParaRPr sz="1800"/>
          </a:p>
        </p:txBody>
      </p:sp>
      <p:sp>
        <p:nvSpPr>
          <p:cNvPr id="1696" name="Google Shape;1696;p1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129</a:t>
            </a:fld>
            <a:endParaRPr/>
          </a:p>
        </p:txBody>
      </p:sp>
      <p:sp>
        <p:nvSpPr>
          <p:cNvPr id="1697" name="Google Shape;1697;p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Bus CAN</a:t>
            </a:r>
            <a:endParaRPr/>
          </a:p>
        </p:txBody>
      </p:sp>
      <p:sp>
        <p:nvSpPr>
          <p:cNvPr id="1698" name="Google Shape;1698;p150"/>
          <p:cNvSpPr txBox="1"/>
          <p:nvPr/>
        </p:nvSpPr>
        <p:spPr>
          <a:xfrm>
            <a:off x="775770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ARZ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50"/>
          <p:cNvPicPr preferRelativeResize="0"/>
          <p:nvPr/>
        </p:nvPicPr>
        <p:blipFill rotWithShape="1">
          <a:blip r:embed="rId3">
            <a:alphaModFix/>
          </a:blip>
          <a:srcRect b="59953"/>
          <a:stretch/>
        </p:blipFill>
        <p:spPr>
          <a:xfrm>
            <a:off x="5127250" y="1658203"/>
            <a:ext cx="3715800" cy="2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9675" y="0"/>
            <a:ext cx="544325" cy="6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53" y="965351"/>
            <a:ext cx="4786965" cy="28404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S1 – Liaison au sol mécatronique</a:t>
            </a: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idx="1"/>
          </p:nvPr>
        </p:nvSpPr>
        <p:spPr>
          <a:xfrm>
            <a:off x="139622" y="931811"/>
            <a:ext cx="3270604" cy="103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Clr>
                <a:srgbClr val="595959"/>
              </a:buClr>
              <a:buSzPts val="1800"/>
              <a:buAutoNum type="arabicPeriod"/>
            </a:pPr>
            <a:r>
              <a:rPr lang="fr-FR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de charges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spcBef>
                <a:spcPts val="0"/>
              </a:spcBef>
              <a:buClr>
                <a:srgbClr val="595959"/>
              </a:buClr>
              <a:buSzPts val="1800"/>
              <a:buAutoNum type="arabicPeriod"/>
            </a:pPr>
            <a:r>
              <a:rPr lang="fr-FR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Système de freinage</a:t>
            </a:r>
            <a:endParaRPr sz="18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fr-FR" sz="18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Triangles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51"/>
          <p:cNvSpPr txBox="1">
            <a:spLocks noGrp="1"/>
          </p:cNvSpPr>
          <p:nvPr>
            <p:ph type="body" idx="1"/>
          </p:nvPr>
        </p:nvSpPr>
        <p:spPr>
          <a:xfrm>
            <a:off x="251550" y="681523"/>
            <a:ext cx="86409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Définir les identifiants CAN (ID) de communication entre les cartes avant et arrière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Intégrer les programmes liés à la réception et à la transmission CAN dans les programmes des cartes avant et arrière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Tester l’acquisition de donnée par CAN 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Faire une maquette complète du CAN et la tester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707" name="Google Shape;1707;p1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130</a:t>
            </a:fld>
            <a:endParaRPr/>
          </a:p>
        </p:txBody>
      </p:sp>
      <p:sp>
        <p:nvSpPr>
          <p:cNvPr id="1708" name="Google Shape;1708;p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Bus CAN</a:t>
            </a:r>
            <a:endParaRPr/>
          </a:p>
        </p:txBody>
      </p:sp>
      <p:sp>
        <p:nvSpPr>
          <p:cNvPr id="1709" name="Google Shape;1709;p151"/>
          <p:cNvSpPr txBox="1"/>
          <p:nvPr/>
        </p:nvSpPr>
        <p:spPr>
          <a:xfrm>
            <a:off x="775770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ARZ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9675" y="0"/>
            <a:ext cx="544325" cy="6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2"/>
          <p:cNvSpPr txBox="1">
            <a:spLocks noGrp="1"/>
          </p:cNvSpPr>
          <p:nvPr>
            <p:ph type="body" idx="1"/>
          </p:nvPr>
        </p:nvSpPr>
        <p:spPr>
          <a:xfrm>
            <a:off x="251550" y="681525"/>
            <a:ext cx="86166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2400">
                <a:solidFill>
                  <a:srgbClr val="000000"/>
                </a:solidFill>
              </a:rPr>
              <a:t>Assurer le passage de vitesse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/>
              <a:t>Réduction du coût et de l’encombrement: Utilisation d’une Arduino Uno à la place de la Méga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/>
              <a:t>Documentation du code : améliorer sa lisibilité et permettre une réutilisation simple par les générations futures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Programmation de la carte et routage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Documentation du code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717" name="Google Shape;1717;p1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131</a:t>
            </a:fld>
            <a:endParaRPr/>
          </a:p>
        </p:txBody>
      </p:sp>
      <p:sp>
        <p:nvSpPr>
          <p:cNvPr id="1718" name="Google Shape;1718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Carte Arrière</a:t>
            </a:r>
            <a:endParaRPr/>
          </a:p>
        </p:txBody>
      </p:sp>
      <p:sp>
        <p:nvSpPr>
          <p:cNvPr id="1720" name="Google Shape;1720;p152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CLS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8975" y="19725"/>
            <a:ext cx="454751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52"/>
          <p:cNvSpPr txBox="1"/>
          <p:nvPr/>
        </p:nvSpPr>
        <p:spPr>
          <a:xfrm>
            <a:off x="6626225" y="146700"/>
            <a:ext cx="792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BMR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3" name="Google Shape;1723;p152"/>
          <p:cNvPicPr preferRelativeResize="0"/>
          <p:nvPr/>
        </p:nvPicPr>
        <p:blipFill rotWithShape="1">
          <a:blip r:embed="rId4">
            <a:alphaModFix/>
          </a:blip>
          <a:srcRect l="9649" t="15483" r="12466" b="7632"/>
          <a:stretch/>
        </p:blipFill>
        <p:spPr>
          <a:xfrm>
            <a:off x="7334650" y="19725"/>
            <a:ext cx="462930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3"/>
          <p:cNvSpPr txBox="1">
            <a:spLocks noGrp="1"/>
          </p:cNvSpPr>
          <p:nvPr>
            <p:ph type="body" idx="1"/>
          </p:nvPr>
        </p:nvSpPr>
        <p:spPr>
          <a:xfrm>
            <a:off x="301621" y="843550"/>
            <a:ext cx="22662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/>
              <a:t>Fabrication : Partenariat Cirly</a:t>
            </a:r>
            <a:endParaRPr/>
          </a:p>
        </p:txBody>
      </p:sp>
      <p:sp>
        <p:nvSpPr>
          <p:cNvPr id="1730" name="Google Shape;1730;p1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132</a:t>
            </a:fld>
            <a:endParaRPr/>
          </a:p>
        </p:txBody>
      </p:sp>
      <p:sp>
        <p:nvSpPr>
          <p:cNvPr id="1731" name="Google Shape;1731;p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Passage de vitesse</a:t>
            </a:r>
            <a:endParaRPr/>
          </a:p>
        </p:txBody>
      </p:sp>
      <p:pic>
        <p:nvPicPr>
          <p:cNvPr id="1732" name="Google Shape;1732;p153"/>
          <p:cNvPicPr preferRelativeResize="0"/>
          <p:nvPr/>
        </p:nvPicPr>
        <p:blipFill rotWithShape="1">
          <a:blip r:embed="rId3">
            <a:alphaModFix/>
          </a:blip>
          <a:srcRect l="1250" t="1898" r="1073" b="2625"/>
          <a:stretch/>
        </p:blipFill>
        <p:spPr>
          <a:xfrm>
            <a:off x="3099250" y="801600"/>
            <a:ext cx="5638251" cy="37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53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CLS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8975" y="19725"/>
            <a:ext cx="454751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53"/>
          <p:cNvSpPr txBox="1"/>
          <p:nvPr/>
        </p:nvSpPr>
        <p:spPr>
          <a:xfrm>
            <a:off x="6626225" y="146700"/>
            <a:ext cx="792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BMR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53"/>
          <p:cNvPicPr preferRelativeResize="0"/>
          <p:nvPr/>
        </p:nvPicPr>
        <p:blipFill rotWithShape="1">
          <a:blip r:embed="rId5">
            <a:alphaModFix/>
          </a:blip>
          <a:srcRect l="9649" t="15483" r="12466" b="7632"/>
          <a:stretch/>
        </p:blipFill>
        <p:spPr>
          <a:xfrm>
            <a:off x="7334650" y="19725"/>
            <a:ext cx="462930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54"/>
          <p:cNvSpPr txBox="1">
            <a:spLocks noGrp="1"/>
          </p:cNvSpPr>
          <p:nvPr>
            <p:ph type="body" idx="1"/>
          </p:nvPr>
        </p:nvSpPr>
        <p:spPr>
          <a:xfrm>
            <a:off x="251550" y="681523"/>
            <a:ext cx="86409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2400" b="0">
                <a:solidFill>
                  <a:schemeClr val="dk1"/>
                </a:solidFill>
              </a:rPr>
              <a:t>R</a:t>
            </a:r>
            <a:r>
              <a:rPr lang="fr-FR" sz="2400" b="0"/>
              <a:t>especter le règlement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800" b="0"/>
              <a:t>Couper l’alimentation du moteur après 500ms d’appuie fort sur le frein (p&gt;30 bar)et papillon &gt; 10%.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0"/>
              <a:t>Puis retour du courant après 10s sans incident</a:t>
            </a: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>
                <a:solidFill>
                  <a:schemeClr val="accent4"/>
                </a:solidFill>
              </a:rPr>
              <a:t>Fait : </a:t>
            </a:r>
            <a:endParaRPr sz="2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>
                <a:solidFill>
                  <a:schemeClr val="dk1"/>
                </a:solidFill>
              </a:rPr>
              <a:t>Schéma logique</a:t>
            </a:r>
            <a:r>
              <a:rPr lang="fr-FR" sz="2000" b="0"/>
              <a:t> en cours</a:t>
            </a:r>
            <a:endParaRPr sz="20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>
                <a:solidFill>
                  <a:srgbClr val="FF0000"/>
                </a:solidFill>
              </a:rPr>
              <a:t>Reste à faire :</a:t>
            </a:r>
            <a:r>
              <a:rPr lang="fr-FR" sz="2000" b="0"/>
              <a:t> </a:t>
            </a:r>
            <a:endParaRPr sz="20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000" b="0"/>
              <a:t>Routage</a:t>
            </a:r>
            <a:endParaRPr sz="2000" b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742" name="Google Shape;1742;p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133</a:t>
            </a:fld>
            <a:endParaRPr/>
          </a:p>
        </p:txBody>
      </p:sp>
      <p:sp>
        <p:nvSpPr>
          <p:cNvPr id="1743" name="Google Shape;1743;p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Faisceau électrique </a:t>
            </a:r>
            <a:endParaRPr/>
          </a:p>
        </p:txBody>
      </p:sp>
      <p:pic>
        <p:nvPicPr>
          <p:cNvPr id="1745" name="Google Shape;1745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54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134</a:t>
            </a:fld>
            <a:endParaRPr/>
          </a:p>
        </p:txBody>
      </p:sp>
      <p:sp>
        <p:nvSpPr>
          <p:cNvPr id="1753" name="Google Shape;1753;p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BSPD</a:t>
            </a:r>
            <a:endParaRPr/>
          </a:p>
        </p:txBody>
      </p:sp>
      <p:sp>
        <p:nvSpPr>
          <p:cNvPr id="1754" name="Google Shape;1754;p155"/>
          <p:cNvSpPr txBox="1"/>
          <p:nvPr/>
        </p:nvSpPr>
        <p:spPr>
          <a:xfrm>
            <a:off x="7801550" y="126975"/>
            <a:ext cx="7836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980000"/>
                </a:solidFill>
              </a:rPr>
              <a:t>BAT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1755" name="Google Shape;175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5" y="851350"/>
            <a:ext cx="8507626" cy="40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5145" y="19721"/>
            <a:ext cx="396755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56"/>
          <p:cNvSpPr txBox="1">
            <a:spLocks noGrp="1"/>
          </p:cNvSpPr>
          <p:nvPr>
            <p:ph type="body" idx="1"/>
          </p:nvPr>
        </p:nvSpPr>
        <p:spPr>
          <a:xfrm>
            <a:off x="251525" y="843550"/>
            <a:ext cx="70911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/>
              <a:t>Etat du Projet : </a:t>
            </a:r>
            <a:r>
              <a:rPr lang="fr-FR" b="0"/>
              <a:t>Retard de une semaine  </a:t>
            </a:r>
            <a:endParaRPr b="0"/>
          </a:p>
        </p:txBody>
      </p:sp>
      <p:sp>
        <p:nvSpPr>
          <p:cNvPr id="1762" name="Google Shape;1762;p1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135</a:t>
            </a:fld>
            <a:endParaRPr/>
          </a:p>
        </p:txBody>
      </p:sp>
      <p:sp>
        <p:nvSpPr>
          <p:cNvPr id="1763" name="Google Shape;1763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Etat de l’avancement du projet - Prochaines échéances</a:t>
            </a:r>
            <a:endParaRPr/>
          </a:p>
        </p:txBody>
      </p:sp>
      <p:sp>
        <p:nvSpPr>
          <p:cNvPr id="1765" name="Google Shape;1765;p156"/>
          <p:cNvSpPr txBox="1"/>
          <p:nvPr/>
        </p:nvSpPr>
        <p:spPr>
          <a:xfrm>
            <a:off x="251525" y="3016725"/>
            <a:ext cx="6784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1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Prochain TOP :  </a:t>
            </a:r>
            <a:r>
              <a:rPr lang="fr-FR" sz="2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TOP Organe - fin janvier</a:t>
            </a:r>
            <a:endParaRPr sz="2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S1 – Liaison au sol mécatronique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561706" y="2845625"/>
            <a:ext cx="749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EDP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r="47282"/>
          <a:stretch/>
        </p:blipFill>
        <p:spPr>
          <a:xfrm>
            <a:off x="1196004" y="3654489"/>
            <a:ext cx="500905" cy="7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/>
        </p:nvSpPr>
        <p:spPr>
          <a:xfrm>
            <a:off x="494604" y="3787144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PCT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407563" y="316528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358420" y="2074632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APU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5612" y="1925699"/>
            <a:ext cx="593825" cy="7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3488" y="3042766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5378363" y="404764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8963" y="3915008"/>
            <a:ext cx="593825" cy="71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306" y="2753855"/>
            <a:ext cx="455700" cy="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378161" y="1165571"/>
            <a:ext cx="770939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MCO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7306" y="1019537"/>
            <a:ext cx="467631" cy="77936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5329503" y="1246270"/>
            <a:ext cx="1001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PCK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9">
            <a:alphaModFix/>
          </a:blip>
          <a:srcRect l="10794" r="12909"/>
          <a:stretch/>
        </p:blipFill>
        <p:spPr>
          <a:xfrm>
            <a:off x="1149100" y="1983240"/>
            <a:ext cx="500925" cy="61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/>
        </p:nvSpPr>
        <p:spPr>
          <a:xfrm>
            <a:off x="378161" y="2008812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GTE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199C162-9567-42C0-A339-7AD94CB06B3C}"/>
              </a:ext>
            </a:extLst>
          </p:cNvPr>
          <p:cNvSpPr txBox="1"/>
          <p:nvPr/>
        </p:nvSpPr>
        <p:spPr>
          <a:xfrm>
            <a:off x="334349" y="753796"/>
            <a:ext cx="1953514" cy="3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Team </a:t>
            </a:r>
            <a:r>
              <a:rPr lang="fr-FR" b="1" dirty="0" err="1">
                <a:solidFill>
                  <a:srgbClr val="FF0000"/>
                </a:solidFill>
              </a:rPr>
              <a:t>members</a:t>
            </a:r>
            <a:r>
              <a:rPr lang="fr-FR" b="1" dirty="0">
                <a:solidFill>
                  <a:srgbClr val="FF0000"/>
                </a:solidFill>
              </a:rPr>
              <a:t> :</a:t>
            </a:r>
          </a:p>
        </p:txBody>
      </p:sp>
      <p:sp>
        <p:nvSpPr>
          <p:cNvPr id="24" name="Google Shape;346;p36">
            <a:extLst>
              <a:ext uri="{FF2B5EF4-FFF2-40B4-BE49-F238E27FC236}">
                <a16:creationId xmlns:a16="http://schemas.microsoft.com/office/drawing/2014/main" id="{28400F81-E698-4C51-BE7D-29FAA4559B3D}"/>
              </a:ext>
            </a:extLst>
          </p:cNvPr>
          <p:cNvSpPr txBox="1"/>
          <p:nvPr/>
        </p:nvSpPr>
        <p:spPr>
          <a:xfrm>
            <a:off x="1956870" y="1165571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Wheel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46;p36">
            <a:extLst>
              <a:ext uri="{FF2B5EF4-FFF2-40B4-BE49-F238E27FC236}">
                <a16:creationId xmlns:a16="http://schemas.microsoft.com/office/drawing/2014/main" id="{7B29DE89-837A-402D-8696-D76E0DDBACA0}"/>
              </a:ext>
            </a:extLst>
          </p:cNvPr>
          <p:cNvSpPr txBox="1"/>
          <p:nvPr/>
        </p:nvSpPr>
        <p:spPr>
          <a:xfrm>
            <a:off x="1956870" y="2037647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Steering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system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346;p36">
            <a:extLst>
              <a:ext uri="{FF2B5EF4-FFF2-40B4-BE49-F238E27FC236}">
                <a16:creationId xmlns:a16="http://schemas.microsoft.com/office/drawing/2014/main" id="{16656D4B-5FE8-46E0-8B6A-87BB8AFCB8C6}"/>
              </a:ext>
            </a:extLst>
          </p:cNvPr>
          <p:cNvSpPr txBox="1"/>
          <p:nvPr/>
        </p:nvSpPr>
        <p:spPr>
          <a:xfrm>
            <a:off x="1956870" y="2852265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Brake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system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46;p36">
            <a:extLst>
              <a:ext uri="{FF2B5EF4-FFF2-40B4-BE49-F238E27FC236}">
                <a16:creationId xmlns:a16="http://schemas.microsoft.com/office/drawing/2014/main" id="{F1F87CDC-0181-45D9-B4D3-37365011B4A1}"/>
              </a:ext>
            </a:extLst>
          </p:cNvPr>
          <p:cNvSpPr txBox="1"/>
          <p:nvPr/>
        </p:nvSpPr>
        <p:spPr>
          <a:xfrm>
            <a:off x="1956870" y="3814473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Suspension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46;p36">
            <a:extLst>
              <a:ext uri="{FF2B5EF4-FFF2-40B4-BE49-F238E27FC236}">
                <a16:creationId xmlns:a16="http://schemas.microsoft.com/office/drawing/2014/main" id="{3C6FCE2C-12CD-4A6C-BB7B-169498165DAE}"/>
              </a:ext>
            </a:extLst>
          </p:cNvPr>
          <p:cNvSpPr txBox="1"/>
          <p:nvPr/>
        </p:nvSpPr>
        <p:spPr>
          <a:xfrm>
            <a:off x="6917600" y="3814473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Pedal</a:t>
            </a: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46;p36">
            <a:extLst>
              <a:ext uri="{FF2B5EF4-FFF2-40B4-BE49-F238E27FC236}">
                <a16:creationId xmlns:a16="http://schemas.microsoft.com/office/drawing/2014/main" id="{DF566D16-B812-4CCD-B96F-0568D7AE09A3}"/>
              </a:ext>
            </a:extLst>
          </p:cNvPr>
          <p:cNvSpPr txBox="1"/>
          <p:nvPr/>
        </p:nvSpPr>
        <p:spPr>
          <a:xfrm>
            <a:off x="6917600" y="3072702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1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fr-FR" b="1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arms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46;p36">
            <a:extLst>
              <a:ext uri="{FF2B5EF4-FFF2-40B4-BE49-F238E27FC236}">
                <a16:creationId xmlns:a16="http://schemas.microsoft.com/office/drawing/2014/main" id="{C9513632-CAFC-4E40-B39B-59BF2F02E535}"/>
              </a:ext>
            </a:extLst>
          </p:cNvPr>
          <p:cNvSpPr txBox="1"/>
          <p:nvPr/>
        </p:nvSpPr>
        <p:spPr>
          <a:xfrm>
            <a:off x="6917600" y="2132949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Wheel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46;p36">
            <a:extLst>
              <a:ext uri="{FF2B5EF4-FFF2-40B4-BE49-F238E27FC236}">
                <a16:creationId xmlns:a16="http://schemas.microsoft.com/office/drawing/2014/main" id="{567DE4E2-A7C7-4ABA-8D9D-1D191A63348C}"/>
              </a:ext>
            </a:extLst>
          </p:cNvPr>
          <p:cNvSpPr txBox="1"/>
          <p:nvPr/>
        </p:nvSpPr>
        <p:spPr>
          <a:xfrm>
            <a:off x="6917600" y="1246270"/>
            <a:ext cx="1996695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fr-FR" sz="1800" b="1" i="0" u="none" strike="noStrike" cap="none" dirty="0" err="1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arms</a:t>
            </a:r>
            <a:endParaRPr sz="1800" b="0" i="0" u="none" strike="noStrike" cap="none" dirty="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5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Vue globale de la Liaison au sol </a:t>
            </a:r>
            <a:r>
              <a:rPr lang="fr-FR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mecatronique</a:t>
            </a:r>
            <a:endParaRPr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400" b="0"/>
              <a:t>Pneumatique : 13 pouces</a:t>
            </a:r>
            <a:endParaRPr sz="2400" b="0"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/>
              <a:t>Amortisseur 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poussant à l'avant 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poussant à l'arrière</a:t>
            </a:r>
            <a:endParaRPr sz="200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>
                <a:solidFill>
                  <a:srgbClr val="000000"/>
                </a:solidFill>
              </a:rPr>
              <a:t>Empattement : 1575mm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sz="2400" b="0">
                <a:solidFill>
                  <a:srgbClr val="000000"/>
                </a:solidFill>
              </a:rPr>
              <a:t>Voie</a:t>
            </a:r>
            <a:endParaRPr sz="2400" b="0"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Avant : 1254mm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</a:pPr>
            <a:r>
              <a:rPr lang="fr-FR" sz="2000">
                <a:solidFill>
                  <a:srgbClr val="000000"/>
                </a:solidFill>
              </a:rPr>
              <a:t>Arrière : 1180mm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r="47282"/>
          <a:stretch/>
        </p:blipFill>
        <p:spPr>
          <a:xfrm>
            <a:off x="8554486" y="23654"/>
            <a:ext cx="437893" cy="5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7843484" y="109974"/>
            <a:ext cx="711002" cy="3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PCT</a:t>
            </a:r>
            <a:endParaRPr sz="1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</a:pPr>
            <a:r>
              <a:rPr lang="fr-FR"/>
              <a:t>Résultats MECAmaster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229039" y="917351"/>
            <a:ext cx="74013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Objectif :</a:t>
            </a:r>
            <a:r>
              <a:rPr lang="fr-FR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Connaitre les forces dans l'ensemble des systèmes de liaison au sol​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Logiciel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MECAmaster – Calcul et analyse d'efforts 3D - 1 License offerte par </a:t>
            </a:r>
            <a:r>
              <a:rPr lang="fr-F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 Clozel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9170" y="4333671"/>
            <a:ext cx="3725660" cy="64989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/>
          <p:cNvSpPr/>
          <p:nvPr/>
        </p:nvSpPr>
        <p:spPr>
          <a:xfrm>
            <a:off x="229039" y="1656015"/>
            <a:ext cx="872476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Hypothèses de modélisation : </a:t>
            </a:r>
            <a:r>
              <a:rPr lang="fr-FR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Modélisation de la liaison au sol du côté droit du véhicule​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Poids du véhicule : 3000 N ​(230 kg véhicule + 70 kg pilote)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Répartition de masse :  50/50 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Hauteur du centre de gravité : 300 mm par rapport au sol​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Pièces rigides et indéformables : Suspension Rigide 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Suspension dans la position standard : Ride height et roues centrées 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 supplémentaire pour résoudre l’hyperstatisme :  Forces sur roue égales à l’avant en freinage, Forces sur roue égales à l’arrière en accélération et force sur la roue arrière droite est nulle en virage à droite  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Forces des push/pull rods appliquées sur les portes-moyeux et non sur les triangles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8975" y="19725"/>
            <a:ext cx="51870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</a:pPr>
            <a:r>
              <a:rPr lang="fr-FR"/>
              <a:t>Résultats MECAmaster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pic>
        <p:nvPicPr>
          <p:cNvPr id="378" name="Google Shape;3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269" y="828789"/>
            <a:ext cx="6389067" cy="417704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8975" y="19725"/>
            <a:ext cx="51870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</a:pPr>
            <a:r>
              <a:rPr lang="fr-FR"/>
              <a:t>Résultats MECAmaster</a:t>
            </a:r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graphicFrame>
        <p:nvGraphicFramePr>
          <p:cNvPr id="387" name="Google Shape;387;p40"/>
          <p:cNvGraphicFramePr/>
          <p:nvPr/>
        </p:nvGraphicFramePr>
        <p:xfrm>
          <a:off x="1419578" y="1000125"/>
          <a:ext cx="6286500" cy="3031650"/>
        </p:xfrm>
        <a:graphic>
          <a:graphicData uri="http://schemas.openxmlformats.org/drawingml/2006/table">
            <a:tbl>
              <a:tblPr firstRow="1" bandRow="1">
                <a:noFill/>
                <a:tableStyleId>{930AE84F-5076-453B-8061-31B2A411B29C}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LOAD CASE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Hypothesis for removing the hyperstatism 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Left Turn 2G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Longitudinal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Right Turn 2G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Longitudinal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Left Turn 1G + Braking 1G 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Rear internal wheel &gt; Fz=0N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Right Turn 1G + Braking 1G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Rear internal wheel &gt; Fz=0N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Acceleration 0.77G 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Lateral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Braking 2G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Lateral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Inverse Braking 0.5G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Lateral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Bump 3G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Lateral plan of symmetry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8" name="Google Shape;388;p40"/>
          <p:cNvSpPr txBox="1"/>
          <p:nvPr/>
        </p:nvSpPr>
        <p:spPr>
          <a:xfrm>
            <a:off x="7797575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8975" y="19725"/>
            <a:ext cx="51870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Système de freinage</a:t>
            </a:r>
            <a:endParaRPr dirty="0"/>
          </a:p>
        </p:txBody>
      </p:sp>
      <p:sp>
        <p:nvSpPr>
          <p:cNvPr id="398" name="Google Shape;398;p4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 dirty="0">
                <a:solidFill>
                  <a:srgbClr val="7030A0"/>
                </a:solidFill>
              </a:rPr>
              <a:t>Fonction principale : Arrêter le véhicule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 dirty="0">
                <a:solidFill>
                  <a:schemeClr val="accent5"/>
                </a:solidFill>
              </a:rPr>
              <a:t>Objectif :</a:t>
            </a:r>
            <a:r>
              <a:rPr lang="fr-FR" sz="2400" dirty="0"/>
              <a:t> 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 dirty="0"/>
              <a:t>Bloquer les 4 roues</a:t>
            </a: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 dirty="0">
                <a:solidFill>
                  <a:schemeClr val="accent4"/>
                </a:solidFill>
              </a:rPr>
              <a:t>Fait : </a:t>
            </a:r>
            <a:endParaRPr sz="2400" b="0" dirty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 dirty="0"/>
              <a:t>Choix du concept</a:t>
            </a:r>
            <a:endParaRPr sz="1800" b="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 dirty="0"/>
              <a:t>Choix des pièces</a:t>
            </a: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DD3F20B-A9EA-4F11-BB91-B8DAF5880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8C99A7-59A4-408E-80F8-6BC5965B83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A27CF0-BF6F-4070-890B-7CBE6F2A84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99" name="Google Shape;39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349" y="9719"/>
            <a:ext cx="455700" cy="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  <a:endParaRPr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idx="1"/>
          </p:nvPr>
        </p:nvSpPr>
        <p:spPr>
          <a:xfrm>
            <a:off x="628650" y="759618"/>
            <a:ext cx="7886700" cy="368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1800"/>
              <a:buNone/>
            </a:pPr>
            <a:r>
              <a:rPr lang="fr-FR" sz="1800" b="1" dirty="0">
                <a:solidFill>
                  <a:srgbClr val="FF0000"/>
                </a:solidFill>
              </a:rPr>
              <a:t>S1 - Liaison au sol mécatronique </a:t>
            </a:r>
            <a:r>
              <a:rPr lang="fr-FR" sz="1800" dirty="0"/>
              <a:t>(1h)</a:t>
            </a:r>
            <a:endParaRPr sz="1100" dirty="0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Résultats </a:t>
            </a:r>
            <a:r>
              <a:rPr lang="fr-FR" sz="1100" dirty="0" err="1">
                <a:solidFill>
                  <a:schemeClr val="dk1"/>
                </a:solidFill>
              </a:rPr>
              <a:t>MECAmaster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Système de freinage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fr-FR" sz="1100" dirty="0">
                <a:solidFill>
                  <a:srgbClr val="000000"/>
                </a:solidFill>
              </a:rPr>
              <a:t>Triangles</a:t>
            </a:r>
            <a:endParaRPr sz="1100" dirty="0">
              <a:solidFill>
                <a:srgbClr val="000000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1800"/>
              <a:buNone/>
            </a:pPr>
            <a:r>
              <a:rPr lang="fr-FR" sz="1800" b="1" dirty="0">
                <a:solidFill>
                  <a:schemeClr val="accent6"/>
                </a:solidFill>
              </a:rPr>
              <a:t>S3 - Châssis équipé et aérodynamique </a:t>
            </a:r>
            <a:r>
              <a:rPr lang="fr-FR" sz="1800" dirty="0"/>
              <a:t>(1h)</a:t>
            </a:r>
            <a:endParaRPr sz="18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 dirty="0"/>
              <a:t>Ergonomie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 dirty="0"/>
              <a:t>Structure tubulaire</a:t>
            </a:r>
            <a:endParaRPr sz="1100" dirty="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-FR" sz="1800" b="1" dirty="0">
                <a:solidFill>
                  <a:schemeClr val="accent4"/>
                </a:solidFill>
              </a:rPr>
              <a:t>S2 - Motorisation instrumentée </a:t>
            </a:r>
            <a:r>
              <a:rPr lang="fr-FR" sz="1800" dirty="0"/>
              <a:t>(1h)</a:t>
            </a:r>
            <a:endParaRPr sz="18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Motorisation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Admission 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Echappement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Refroidissement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Réservoir d’essence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Transmission secondaire</a:t>
            </a:r>
            <a:endParaRPr sz="1100" dirty="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-FR" sz="1800" b="1" dirty="0">
                <a:solidFill>
                  <a:srgbClr val="00B050"/>
                </a:solidFill>
              </a:rPr>
              <a:t>S4 - Système SEISM</a:t>
            </a:r>
            <a:r>
              <a:rPr lang="fr-FR" sz="1800" dirty="0"/>
              <a:t> (1h)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Faisceau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tableau de bord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 dirty="0">
                <a:solidFill>
                  <a:schemeClr val="dk1"/>
                </a:solidFill>
              </a:rPr>
              <a:t>cartes avant et arrière</a:t>
            </a:r>
            <a:endParaRPr sz="1100" dirty="0">
              <a:solidFill>
                <a:schemeClr val="dk1"/>
              </a:solidFill>
            </a:endParaRP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1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Système de freinage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4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EDP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8626875" y="46375"/>
            <a:ext cx="323501" cy="6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10" name="Google Shape;410;p42"/>
          <p:cNvPicPr preferRelativeResize="0"/>
          <p:nvPr/>
        </p:nvPicPr>
        <p:blipFill rotWithShape="1">
          <a:blip r:embed="rId3">
            <a:alphaModFix/>
          </a:blip>
          <a:srcRect l="36800" t="15469" r="36493" b="15247"/>
          <a:stretch/>
        </p:blipFill>
        <p:spPr>
          <a:xfrm rot="-5400000">
            <a:off x="2849144" y="178994"/>
            <a:ext cx="3370117" cy="48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0784" y="7546"/>
            <a:ext cx="455700" cy="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Système de freinage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EDP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0859" y="7546"/>
            <a:ext cx="455700" cy="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/>
          <p:nvPr/>
        </p:nvSpPr>
        <p:spPr>
          <a:xfrm>
            <a:off x="641275" y="892425"/>
            <a:ext cx="82029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Utilisation d’un modèle sous Matlab pour déterminer l’effort à appliquer sur chaque maître-cylindre pour bloquer les 4 roues.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Eléments utilisés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Maîtres cylindres Béringer (MC127)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Etriers avants Béringer 2P1A (32 mm) : </a:t>
            </a:r>
            <a:r>
              <a:rPr lang="fr-FR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récup Olympix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Etriers arrière Béringer 2D1 (27 mm) : </a:t>
            </a:r>
            <a:r>
              <a:rPr lang="fr-FR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récup Olympix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Disques avant Béringer (230 mm)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Disques arrière Béringer (193 mm)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 à appliquer sur les maîtres cylindres : 1230 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 dans les durites : 65 bar à l’avant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Réglage de la balance bar : 68% à l’avant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sp>
        <p:nvSpPr>
          <p:cNvPr id="428" name="Google Shape;42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Système de freinage</a:t>
            </a:r>
            <a:endParaRPr/>
          </a:p>
        </p:txBody>
      </p:sp>
      <p:sp>
        <p:nvSpPr>
          <p:cNvPr id="429" name="Google Shape;429;p44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EDP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0859" y="7546"/>
            <a:ext cx="455700" cy="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4"/>
          <p:cNvSpPr txBox="1"/>
          <p:nvPr/>
        </p:nvSpPr>
        <p:spPr>
          <a:xfrm>
            <a:off x="133025" y="813650"/>
            <a:ext cx="2893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dk1"/>
                </a:solidFill>
              </a:rPr>
              <a:t>Circuit de freinage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509250" y="1212725"/>
            <a:ext cx="8125500" cy="3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/>
              <a:t>Circuit avec raccords sertis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Masse équivalente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Prix équivalent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Seulement les longueurs de durite et les tailles de taraudage à fournir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Fournisseur : Reverchon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Production : 4 à 5 jours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Garantie sans fuites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/>
              <a:t>Durite aviation inox 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/>
              <a:t>Pas de banjos aux étriers </a:t>
            </a:r>
            <a:r>
              <a:rPr lang="fr-FR"/>
              <a:t>: raccord droit pour gain de masse (sous réserve de voir l’encombrement)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Passage en </a:t>
            </a:r>
            <a:r>
              <a:rPr lang="fr-FR" u="sng"/>
              <a:t>raccords aluminium</a:t>
            </a:r>
            <a:r>
              <a:rPr lang="fr-FR"/>
              <a:t> pour un gain de masse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440" name="Google Shape;440;p45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675" y="848225"/>
            <a:ext cx="4437276" cy="38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75" y="833917"/>
            <a:ext cx="4437269" cy="383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sp>
        <p:nvSpPr>
          <p:cNvPr id="450" name="Google Shape;45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451" name="Google Shape;451;p46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/>
        </p:nvSpPr>
        <p:spPr>
          <a:xfrm>
            <a:off x="400400" y="907550"/>
            <a:ext cx="641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Caractéristiques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Ratio de pédale : 3.3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Force sur la pédale pour bloquer les 4 roues : 38 kg  </a:t>
            </a:r>
            <a:r>
              <a:rPr lang="fr-F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(Vulcanix : 43 kg)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Course du câble d’accélérateur : 24 mm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Angle de débattement de la pédale d’accélérateur : 17°  </a:t>
            </a:r>
            <a:r>
              <a:rPr lang="fr-F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(Vulcanix : 20°)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i="1"/>
              <a:t>	Max : 23° ; Min : 16° </a:t>
            </a:r>
            <a:endParaRPr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→ Réglable en profondeur de 150 mm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Rappel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Système de rail pour réglage rapide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Butée talon plus haute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Cale de bout de pied plus large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Réglage du brake over travel switch plus accessible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Gain de masse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Réutilisation des pièces d’Olympix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Bocaux de liquide de frein plus petits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Réglage du câble d’accélérateur plus facile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461" name="Google Shape;461;p47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350" y="1283375"/>
            <a:ext cx="3865126" cy="2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25" y="1278304"/>
            <a:ext cx="4929300" cy="258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471" name="Google Shape;47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472" name="Google Shape;472;p48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 txBox="1"/>
          <p:nvPr/>
        </p:nvSpPr>
        <p:spPr>
          <a:xfrm>
            <a:off x="0" y="1072150"/>
            <a:ext cx="7741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Maîtres-cylindres Béringer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2 x MC127  (12.7mm)</a:t>
            </a:r>
            <a:r>
              <a:rPr lang="fr-F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fr-FR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Récupéré de la commande Vulcanix</a:t>
            </a:r>
            <a:endParaRPr sz="13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: 13</a:t>
            </a:r>
            <a:r>
              <a:rPr lang="fr-FR" sz="1300">
                <a:solidFill>
                  <a:schemeClr val="dk1"/>
                </a:solidFill>
              </a:rPr>
              <a:t>5</a:t>
            </a:r>
            <a:r>
              <a:rPr lang="fr-F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Prix : </a:t>
            </a:r>
            <a:r>
              <a:rPr lang="fr-FR" sz="1300" b="0" i="0" u="none" strike="sng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210€</a:t>
            </a:r>
            <a:endParaRPr sz="13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Répartiteur de freinage Oreca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fr-FR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Récupéré sur Olympix</a:t>
            </a:r>
            <a:endParaRPr sz="13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200 g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: </a:t>
            </a:r>
            <a:r>
              <a:rPr lang="fr-FR" sz="1300" b="0" i="0" u="none" strike="sng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40€</a:t>
            </a:r>
            <a:endParaRPr sz="1300" b="0" i="0" u="none" strike="sng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Cage à aiguille SKF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pivot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&lt; 5€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Rondelle de butée SKF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pivot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&lt; 5€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Brake Over Travel Switch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RS components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: 16€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Bocaux liquide de frein 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Béringer (15CC)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Cable, gaine, arrêt gaine, arrêt cable (Action Karting)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Visserie standard</a:t>
            </a: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(grade 8.8) et une vis </a:t>
            </a:r>
            <a:r>
              <a:rPr lang="fr-FR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M6 grade 10.9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48"/>
          <p:cNvPicPr preferRelativeResize="0"/>
          <p:nvPr/>
        </p:nvPicPr>
        <p:blipFill rotWithShape="1">
          <a:blip r:embed="rId4">
            <a:alphaModFix/>
          </a:blip>
          <a:srcRect l="20452" t="23171" r="18403" b="23671"/>
          <a:stretch/>
        </p:blipFill>
        <p:spPr>
          <a:xfrm>
            <a:off x="2738875" y="2131337"/>
            <a:ext cx="701400" cy="6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876" y="1624175"/>
            <a:ext cx="233433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165002" y="1756074"/>
            <a:ext cx="2688625" cy="8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46713" y="2077888"/>
            <a:ext cx="1147116" cy="7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134300" y="815775"/>
            <a:ext cx="3675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non fabriqués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35450" y="2867975"/>
            <a:ext cx="1457100" cy="8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487" name="Google Shape;48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nous-mêmes pour des coûts réduits)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134300" y="1071800"/>
            <a:ext cx="38808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u="sng"/>
              <a:t>Tube à section carrée 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6060 T6  (20x20x2)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95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Perceuse à colonne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Tube à section carrée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6060 T6 (20x20x1.5)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35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Contre-perçage, perceuse à colonne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gaine du cable d’accélérateur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Rond aluminium (diamètre 4)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Cintrage, perçage, filetage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525" y="3551500"/>
            <a:ext cx="1868749" cy="10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200" y="1169350"/>
            <a:ext cx="2971739" cy="1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68200" y="2387624"/>
            <a:ext cx="2312664" cy="105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7D581F-7EEB-4A0A-9EA3-F7A5EC1A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3230C75-927F-4B53-86AD-3A238B04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Arial"/>
                <a:ea typeface="Arial"/>
                <a:cs typeface="Arial"/>
                <a:sym typeface="Arial"/>
              </a:rPr>
              <a:t>Branche pédale de frein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F3AF5A-010F-4B11-BED8-F12EC29F6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64247" y="915065"/>
            <a:ext cx="3536413" cy="33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Aluminium 2017A T4</a:t>
            </a: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| 26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MPa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35FD7DD-8FBF-4BBE-9019-8909D07DD2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Boundary</a:t>
            </a:r>
            <a:r>
              <a:rPr lang="fr-FR" dirty="0"/>
              <a:t> conditions </a:t>
            </a:r>
          </a:p>
          <a:p>
            <a:r>
              <a:rPr lang="fr-FR" dirty="0" err="1"/>
              <a:t>Mesh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6651AF-8BFE-4B19-AD79-CAFBD34A5C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2000 N |</a:t>
            </a:r>
            <a:r>
              <a:rPr lang="fr-FR" i="1" dirty="0" err="1"/>
              <a:t>explanation</a:t>
            </a:r>
            <a:endParaRPr lang="fr-FR" i="1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396962-C3F1-4569-A1EB-B5231422F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55CDD73-3880-442D-96B8-3386E672C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Fatigue</a:t>
            </a:r>
          </a:p>
        </p:txBody>
      </p:sp>
      <p:pic>
        <p:nvPicPr>
          <p:cNvPr id="11" name="Google Shape;508;p50">
            <a:extLst>
              <a:ext uri="{FF2B5EF4-FFF2-40B4-BE49-F238E27FC236}">
                <a16:creationId xmlns:a16="http://schemas.microsoft.com/office/drawing/2014/main" id="{B7EDF53A-6576-473F-BA59-01F97725BB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167" y="915065"/>
            <a:ext cx="2145235" cy="314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06;p50">
            <a:extLst>
              <a:ext uri="{FF2B5EF4-FFF2-40B4-BE49-F238E27FC236}">
                <a16:creationId xmlns:a16="http://schemas.microsoft.com/office/drawing/2014/main" id="{BF32F191-9D61-49F3-89E2-EB54AA142D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788" y="920789"/>
            <a:ext cx="645362" cy="313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559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501" name="Google Shape;5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02" name="Google Shape;502;p50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0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89575" y="1156550"/>
            <a:ext cx="34689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9</a:t>
            </a:r>
            <a:r>
              <a:rPr lang="fr-FR" dirty="0"/>
              <a:t>5</a:t>
            </a: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Usinage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</a:t>
            </a:r>
            <a:r>
              <a:rPr lang="fr-F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0225" y="815850"/>
            <a:ext cx="864750" cy="425385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0"/>
          <p:cNvSpPr txBox="1"/>
          <p:nvPr/>
        </p:nvSpPr>
        <p:spPr>
          <a:xfrm>
            <a:off x="6139075" y="1094000"/>
            <a:ext cx="29154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dk1"/>
                </a:solidFill>
              </a:rPr>
              <a:t>→ Branche pédale d’accélérateur</a:t>
            </a:r>
            <a:endParaRPr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Matière : Aluminium 2017A T4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Masse :  85 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Process : Usinage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Partenaire : La Mache</a:t>
            </a:r>
            <a:endParaRPr/>
          </a:p>
        </p:txBody>
      </p:sp>
      <p:sp>
        <p:nvSpPr>
          <p:cNvPr id="510" name="Google Shape;510;p50"/>
          <p:cNvSpPr txBox="1"/>
          <p:nvPr/>
        </p:nvSpPr>
        <p:spPr>
          <a:xfrm>
            <a:off x="1626100" y="3339300"/>
            <a:ext cx="193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Charge 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Max : 260 MPa</a:t>
            </a:r>
            <a:endParaRPr dirty="0"/>
          </a:p>
        </p:txBody>
      </p:sp>
      <p:sp>
        <p:nvSpPr>
          <p:cNvPr id="511" name="Google Shape;511;p50"/>
          <p:cNvSpPr txBox="1"/>
          <p:nvPr/>
        </p:nvSpPr>
        <p:spPr>
          <a:xfrm>
            <a:off x="5985500" y="3403000"/>
            <a:ext cx="15324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2000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260 MPa</a:t>
            </a:r>
            <a:endParaRPr/>
          </a:p>
        </p:txBody>
      </p:sp>
      <p:cxnSp>
        <p:nvCxnSpPr>
          <p:cNvPr id="512" name="Google Shape;512;p50"/>
          <p:cNvCxnSpPr/>
          <p:nvPr/>
        </p:nvCxnSpPr>
        <p:spPr>
          <a:xfrm>
            <a:off x="4844200" y="869075"/>
            <a:ext cx="22200" cy="413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3" name="Google Shape;5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800" y="2341896"/>
            <a:ext cx="1709600" cy="270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FA5A13-2781-4021-A787-740F2968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4B09EA-DB20-4682-9D6C-18D849E9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946"/>
            <a:ext cx="9144000" cy="42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272650" y="1222500"/>
            <a:ext cx="4701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Entretoises intérieures et extérieures pour rotules MC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Acier S</a:t>
            </a:r>
            <a:r>
              <a:rPr lang="fr-FR">
                <a:solidFill>
                  <a:schemeClr val="dk1"/>
                </a:solidFill>
              </a:rPr>
              <a:t>235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1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et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Usinage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309" y="2901800"/>
            <a:ext cx="125208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463" y="937725"/>
            <a:ext cx="160694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375" y="2441001"/>
            <a:ext cx="3520075" cy="25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0625" y="937725"/>
            <a:ext cx="2273860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0625" y="2901800"/>
            <a:ext cx="2054641" cy="13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1"/>
          <p:cNvSpPr txBox="1"/>
          <p:nvPr/>
        </p:nvSpPr>
        <p:spPr>
          <a:xfrm>
            <a:off x="6285275" y="4288925"/>
            <a:ext cx="2472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200 MPa</a:t>
            </a:r>
            <a:endParaRPr/>
          </a:p>
        </p:txBody>
      </p:sp>
      <p:sp>
        <p:nvSpPr>
          <p:cNvPr id="531" name="Google Shape;531;p51"/>
          <p:cNvSpPr txBox="1"/>
          <p:nvPr/>
        </p:nvSpPr>
        <p:spPr>
          <a:xfrm>
            <a:off x="6285275" y="2321275"/>
            <a:ext cx="2472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240 MPa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39" name="Google Shape;539;p52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2"/>
          <p:cNvSpPr txBox="1"/>
          <p:nvPr/>
        </p:nvSpPr>
        <p:spPr>
          <a:xfrm>
            <a:off x="134300" y="1277925"/>
            <a:ext cx="38598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latérale pédale de frein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80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latérale pédale d’accélérateur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55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et </a:t>
            </a:r>
            <a:r>
              <a:rPr lang="fr-FR"/>
              <a:t>65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73" y="1143675"/>
            <a:ext cx="2477264" cy="152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225" y="3129000"/>
            <a:ext cx="1329725" cy="19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625" y="3129000"/>
            <a:ext cx="973918" cy="19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3412" y="2862575"/>
            <a:ext cx="1880516" cy="2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950" y="1143676"/>
            <a:ext cx="3144520" cy="15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/>
        </p:nvSpPr>
        <p:spPr>
          <a:xfrm>
            <a:off x="6924150" y="2862575"/>
            <a:ext cx="2472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2000*ratio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260 MPa (conditions limites)</a:t>
            </a:r>
            <a:endParaRPr/>
          </a:p>
        </p:txBody>
      </p:sp>
      <p:cxnSp>
        <p:nvCxnSpPr>
          <p:cNvPr id="549" name="Google Shape;549;p52"/>
          <p:cNvCxnSpPr/>
          <p:nvPr/>
        </p:nvCxnSpPr>
        <p:spPr>
          <a:xfrm rot="10800000">
            <a:off x="7903700" y="2531875"/>
            <a:ext cx="0" cy="43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52"/>
          <p:cNvSpPr txBox="1"/>
          <p:nvPr/>
        </p:nvSpPr>
        <p:spPr>
          <a:xfrm>
            <a:off x="7005825" y="3965475"/>
            <a:ext cx="2472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300 N (30 N de décentrage)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180 MPa </a:t>
            </a:r>
            <a:endParaRPr/>
          </a:p>
        </p:txBody>
      </p:sp>
      <p:cxnSp>
        <p:nvCxnSpPr>
          <p:cNvPr id="551" name="Google Shape;551;p52"/>
          <p:cNvCxnSpPr/>
          <p:nvPr/>
        </p:nvCxnSpPr>
        <p:spPr>
          <a:xfrm flipH="1">
            <a:off x="6640125" y="4491125"/>
            <a:ext cx="365700" cy="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  <p:sp>
        <p:nvSpPr>
          <p:cNvPr id="558" name="Google Shape;558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59" name="Google Shape;559;p53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3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236125" y="1143675"/>
            <a:ext cx="4091700" cy="3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Cale talon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2017A T4 2.5mm (260 MPa)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30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Cale bout de pied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Aluminium 2017A T4 2.5mm </a:t>
            </a:r>
            <a:r>
              <a:rPr lang="fr-FR">
                <a:solidFill>
                  <a:schemeClr val="dk1"/>
                </a:solidFill>
              </a:rPr>
              <a:t>(260 MPa)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 </a:t>
            </a:r>
            <a:r>
              <a:rPr lang="fr-FR"/>
              <a:t>50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Support Brake Over Travel Switch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</a:t>
            </a:r>
            <a:r>
              <a:rPr lang="fr-FR"/>
              <a:t>Aluminium 2017A T4 2.5mm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/>
              <a:t>5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endParaRPr sz="1400" b="0" i="0" u="none" strike="noStrike" cap="non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laser, pliage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862" y="2347175"/>
            <a:ext cx="2241026" cy="156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850" y="826667"/>
            <a:ext cx="2727576" cy="14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200" y="3512200"/>
            <a:ext cx="1000632" cy="144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9163" y="948538"/>
            <a:ext cx="1945324" cy="119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926" y="2883175"/>
            <a:ext cx="1945299" cy="207192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3"/>
          <p:cNvSpPr txBox="1"/>
          <p:nvPr/>
        </p:nvSpPr>
        <p:spPr>
          <a:xfrm>
            <a:off x="5257850" y="4238975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30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145 MPa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  <p:sp>
        <p:nvSpPr>
          <p:cNvPr id="575" name="Google Shape;57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4"/>
          <p:cNvSpPr txBox="1"/>
          <p:nvPr/>
        </p:nvSpPr>
        <p:spPr>
          <a:xfrm>
            <a:off x="134300" y="815775"/>
            <a:ext cx="5851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Éléments fabriqués (Par les partenaires)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4"/>
          <p:cNvSpPr txBox="1"/>
          <p:nvPr/>
        </p:nvSpPr>
        <p:spPr>
          <a:xfrm>
            <a:off x="256650" y="1297675"/>
            <a:ext cx="4815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Chapes avants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20</a:t>
            </a:r>
            <a:r>
              <a:rPr lang="fr-FR"/>
              <a:t> 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Chapes </a:t>
            </a:r>
            <a:r>
              <a:rPr lang="fr-FR"/>
              <a:t>arrières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Matière : Aci</a:t>
            </a:r>
            <a:r>
              <a:rPr lang="fr-FR"/>
              <a:t>er S235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15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 Découpe laser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Partenaire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925" y="2841553"/>
            <a:ext cx="1083020" cy="113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929" y="1246985"/>
            <a:ext cx="1083021" cy="150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900" y="1246975"/>
            <a:ext cx="2197474" cy="150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0900" y="2841552"/>
            <a:ext cx="1541212" cy="11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4"/>
          <p:cNvSpPr txBox="1"/>
          <p:nvPr/>
        </p:nvSpPr>
        <p:spPr>
          <a:xfrm>
            <a:off x="2853000" y="3946000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 500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225 MPa</a:t>
            </a:r>
            <a:endParaRPr/>
          </a:p>
        </p:txBody>
      </p:sp>
      <p:sp>
        <p:nvSpPr>
          <p:cNvPr id="585" name="Google Shape;585;p54"/>
          <p:cNvSpPr txBox="1"/>
          <p:nvPr/>
        </p:nvSpPr>
        <p:spPr>
          <a:xfrm>
            <a:off x="6010325" y="1586825"/>
            <a:ext cx="165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Charge :500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 : 90 MPa</a:t>
            </a:r>
            <a:endParaRPr/>
          </a:p>
        </p:txBody>
      </p:sp>
      <p:sp>
        <p:nvSpPr>
          <p:cNvPr id="586" name="Google Shape;586;p54"/>
          <p:cNvSpPr txBox="1"/>
          <p:nvPr/>
        </p:nvSpPr>
        <p:spPr>
          <a:xfrm>
            <a:off x="2853000" y="4546600"/>
            <a:ext cx="5232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Dimensionnement en torsion de la pédale principalement</a:t>
            </a:r>
            <a:endParaRPr/>
          </a:p>
        </p:txBody>
      </p:sp>
      <p:pic>
        <p:nvPicPr>
          <p:cNvPr id="587" name="Google Shape;58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0325" y="2129250"/>
            <a:ext cx="2920826" cy="24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Pédalier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78094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BDE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50" y="-5665"/>
            <a:ext cx="593825" cy="71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5"/>
          <p:cNvSpPr txBox="1"/>
          <p:nvPr/>
        </p:nvSpPr>
        <p:spPr>
          <a:xfrm>
            <a:off x="369600" y="938350"/>
            <a:ext cx="29361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 txBox="1"/>
          <p:nvPr/>
        </p:nvSpPr>
        <p:spPr>
          <a:xfrm>
            <a:off x="379850" y="1554350"/>
            <a:ext cx="4332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Vulcanix : 2.550 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Optimus : 2.01</a:t>
            </a:r>
            <a:r>
              <a:rPr lang="fr-FR"/>
              <a:t>0 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i="0" u="sng" strike="noStrike" cap="none">
                <a:solidFill>
                  <a:srgbClr val="000000"/>
                </a:solidFill>
              </a:rPr>
              <a:t>Gain : 21 %</a:t>
            </a:r>
            <a:endParaRPr sz="1400" i="0" u="sng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800" y="790125"/>
            <a:ext cx="4590550" cy="39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Vue globale des triangles &amp; suspensions</a:t>
            </a:r>
            <a:endParaRPr/>
          </a:p>
        </p:txBody>
      </p:sp>
      <p:pic>
        <p:nvPicPr>
          <p:cNvPr id="607" name="Google Shape;607;p56"/>
          <p:cNvPicPr preferRelativeResize="0"/>
          <p:nvPr/>
        </p:nvPicPr>
        <p:blipFill rotWithShape="1">
          <a:blip r:embed="rId3">
            <a:alphaModFix/>
          </a:blip>
          <a:srcRect l="22918" t="4003" r="18646" b="5629"/>
          <a:stretch/>
        </p:blipFill>
        <p:spPr>
          <a:xfrm>
            <a:off x="995050" y="752200"/>
            <a:ext cx="6240684" cy="43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"/>
          <p:cNvSpPr txBox="1">
            <a:spLocks noGrp="1"/>
          </p:cNvSpPr>
          <p:nvPr>
            <p:ph type="body" idx="1"/>
          </p:nvPr>
        </p:nvSpPr>
        <p:spPr>
          <a:xfrm>
            <a:off x="251550" y="681534"/>
            <a:ext cx="8640900" cy="3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Permettre le réglage de la garde au sol/ de la pince</a:t>
            </a:r>
            <a:endParaRPr sz="2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Avoir une plage de réglage de 7 mm minimum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Conception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Mise en plan + usinage &amp; commandes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613" name="Google Shape;613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  <p:sp>
        <p:nvSpPr>
          <p:cNvPr id="614" name="Google Shape;614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Biellettes</a:t>
            </a:r>
            <a:endParaRPr/>
          </a:p>
        </p:txBody>
      </p:sp>
      <p:sp>
        <p:nvSpPr>
          <p:cNvPr id="615" name="Google Shape;615;p57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  <p:sp>
        <p:nvSpPr>
          <p:cNvPr id="624" name="Google Shape;624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Biellettes</a:t>
            </a:r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8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Règle (GDI)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longueur à l’intérieur du taraudage = 1,5 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Plage de réglage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7,6 mm (pour 7mm en objectif)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 pas à droite + 12 pas à gauche (dont 4 + 4 de rechange)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" y="784413"/>
            <a:ext cx="1134704" cy="4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" y="755138"/>
            <a:ext cx="1134704" cy="4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 rotWithShape="1">
          <a:blip r:embed="rId5">
            <a:alphaModFix/>
          </a:blip>
          <a:srcRect l="8834" r="17845"/>
          <a:stretch/>
        </p:blipFill>
        <p:spPr>
          <a:xfrm>
            <a:off x="1252863" y="1082850"/>
            <a:ext cx="1924225" cy="350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6575" y="1505978"/>
            <a:ext cx="2396225" cy="26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  <p:sp>
        <p:nvSpPr>
          <p:cNvPr id="638" name="Google Shape;638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Portes-rotules</a:t>
            </a:r>
            <a:endParaRPr/>
          </a:p>
        </p:txBody>
      </p:sp>
      <p:sp>
        <p:nvSpPr>
          <p:cNvPr id="639" name="Google Shape;639;p59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9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Embouts avec filetage mâle</a:t>
            </a: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SKF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Produit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 E 6 (pas à droite, M6)</a:t>
            </a:r>
            <a:b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 E 6 (pas à gauche, M6)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12 pas à droite + 12 pas à gauche (dont 4 + 4 de rechange)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575" y="841217"/>
            <a:ext cx="4905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 txBox="1">
            <a:spLocks noGrp="1"/>
          </p:cNvSpPr>
          <p:nvPr>
            <p:ph type="body" idx="1"/>
          </p:nvPr>
        </p:nvSpPr>
        <p:spPr>
          <a:xfrm>
            <a:off x="251550" y="542525"/>
            <a:ext cx="8640900" cy="3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Relier le châssis à la roue équipée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Fiabilisation collage rotules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Caractérisation collage alu-alu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Diminution de la masse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 b="0"/>
              <a:t>Conception 3D, dimensionnement &amp; vérification des collisions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24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Réalisation des essais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Mise en plan, retravailler les chapes &amp; commandes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648" name="Google Shape;648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  <p:sp>
        <p:nvSpPr>
          <p:cNvPr id="649" name="Google Shape;649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</a:t>
            </a:r>
            <a:endParaRPr/>
          </a:p>
        </p:txBody>
      </p:sp>
      <p:sp>
        <p:nvSpPr>
          <p:cNvPr id="650" name="Google Shape;650;p60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0"/>
          <p:cNvSpPr/>
          <p:nvPr/>
        </p:nvSpPr>
        <p:spPr>
          <a:xfrm>
            <a:off x="3086341" y="4544298"/>
            <a:ext cx="3980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Conservation triangles en carbone</a:t>
            </a:r>
            <a:endParaRPr sz="18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125" y="882950"/>
            <a:ext cx="6147775" cy="43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Vue global du véhicule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  <p:sp>
        <p:nvSpPr>
          <p:cNvPr id="660" name="Google Shape;66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côté châssis</a:t>
            </a:r>
            <a:endParaRPr/>
          </a:p>
        </p:txBody>
      </p:sp>
      <p:sp>
        <p:nvSpPr>
          <p:cNvPr id="661" name="Google Shape;661;p61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1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28 (dont 8 de rechange et 4 pour essais lors du collage des triangles)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61"/>
          <p:cNvPicPr preferRelativeResize="0"/>
          <p:nvPr/>
        </p:nvPicPr>
        <p:blipFill rotWithShape="1">
          <a:blip r:embed="rId4">
            <a:alphaModFix/>
          </a:blip>
          <a:srcRect l="8534" r="18520"/>
          <a:stretch/>
        </p:blipFill>
        <p:spPr>
          <a:xfrm>
            <a:off x="0" y="736750"/>
            <a:ext cx="2502250" cy="4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800" y="1131717"/>
            <a:ext cx="3177849" cy="288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côté châssis</a:t>
            </a:r>
            <a:endParaRPr/>
          </a:p>
        </p:txBody>
      </p:sp>
      <p:sp>
        <p:nvSpPr>
          <p:cNvPr id="673" name="Google Shape;673;p62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2"/>
          <p:cNvSpPr txBox="1"/>
          <p:nvPr/>
        </p:nvSpPr>
        <p:spPr>
          <a:xfrm>
            <a:off x="4695875" y="681525"/>
            <a:ext cx="45375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(Re = 480 MPa)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traction à 6250 N sur le bras avant du triangle avant en bas (Braking 2G)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</a:rPr>
              <a:t>Contrainte maximale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fr-FR"/>
              <a:t>55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50" y="811975"/>
            <a:ext cx="3982700" cy="40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5">
            <a:alphaModFix/>
          </a:blip>
          <a:srcRect r="20997"/>
          <a:stretch/>
        </p:blipFill>
        <p:spPr>
          <a:xfrm>
            <a:off x="4695875" y="2089775"/>
            <a:ext cx="3804726" cy="29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  <p:sp>
        <p:nvSpPr>
          <p:cNvPr id="684" name="Google Shape;68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côté châssis</a:t>
            </a:r>
            <a:endParaRPr/>
          </a:p>
        </p:txBody>
      </p:sp>
      <p:sp>
        <p:nvSpPr>
          <p:cNvPr id="685" name="Google Shape;685;p63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 txBox="1"/>
          <p:nvPr/>
        </p:nvSpPr>
        <p:spPr>
          <a:xfrm>
            <a:off x="212175" y="819450"/>
            <a:ext cx="4536300" cy="3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Dimensionnement épaulement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</a:rPr>
              <a:t>calcul “à la main”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Abaque wikipédia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-&gt; Site </a:t>
            </a:r>
            <a:r>
              <a:rPr lang="fr-F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MecaTools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Rayon de congé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0,4 mm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Kt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2,55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145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b="1">
                <a:solidFill>
                  <a:schemeClr val="dk1"/>
                </a:solidFill>
              </a:rPr>
              <a:t>Tester en essai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Dimensionnement perçage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calcul “à la main”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-&gt; traction simple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b="1">
                <a:solidFill>
                  <a:schemeClr val="dk1"/>
                </a:solidFill>
              </a:rPr>
              <a:t>Contrainte uniforme :</a:t>
            </a:r>
            <a:r>
              <a:rPr lang="fr-FR">
                <a:solidFill>
                  <a:schemeClr val="dk1"/>
                </a:solidFill>
              </a:rPr>
              <a:t> 105 MPa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Tester en essai</a:t>
            </a: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6725" y="775400"/>
            <a:ext cx="3705040" cy="4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  <p:sp>
        <p:nvSpPr>
          <p:cNvPr id="695" name="Google Shape;695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triangles inférieurs</a:t>
            </a:r>
            <a:endParaRPr/>
          </a:p>
        </p:txBody>
      </p:sp>
      <p:sp>
        <p:nvSpPr>
          <p:cNvPr id="696" name="Google Shape;696;p64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4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>
                <a:solidFill>
                  <a:schemeClr val="dk1"/>
                </a:solidFill>
              </a:rPr>
              <a:t>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2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l’avant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2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l’arrière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</a:t>
            </a:r>
            <a:r>
              <a:rPr lang="fr-FR"/>
              <a:t>t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200" y="951000"/>
            <a:ext cx="3050150" cy="3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75" y="819275"/>
            <a:ext cx="2707250" cy="399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44</a:t>
            </a:fld>
            <a:endParaRPr/>
          </a:p>
        </p:txBody>
      </p:sp>
      <p:sp>
        <p:nvSpPr>
          <p:cNvPr id="707" name="Google Shape;707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triangles avant inférieurs</a:t>
            </a:r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5"/>
          <p:cNvSpPr txBox="1"/>
          <p:nvPr/>
        </p:nvSpPr>
        <p:spPr>
          <a:xfrm>
            <a:off x="4119200" y="832325"/>
            <a:ext cx="4733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(Re = 480 MPa)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Braking 2G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220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65"/>
          <p:cNvPicPr preferRelativeResize="0"/>
          <p:nvPr/>
        </p:nvPicPr>
        <p:blipFill rotWithShape="1">
          <a:blip r:embed="rId4">
            <a:alphaModFix/>
          </a:blip>
          <a:srcRect l="6528" r="2924"/>
          <a:stretch/>
        </p:blipFill>
        <p:spPr>
          <a:xfrm>
            <a:off x="36600" y="746125"/>
            <a:ext cx="3570450" cy="35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5"/>
          <p:cNvPicPr preferRelativeResize="0"/>
          <p:nvPr/>
        </p:nvPicPr>
        <p:blipFill rotWithShape="1">
          <a:blip r:embed="rId5">
            <a:alphaModFix/>
          </a:blip>
          <a:srcRect l="5195" t="-7336" r="26170" b="14460"/>
          <a:stretch/>
        </p:blipFill>
        <p:spPr>
          <a:xfrm>
            <a:off x="3607050" y="1967400"/>
            <a:ext cx="3025276" cy="30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5"/>
          <p:cNvPicPr preferRelativeResize="0"/>
          <p:nvPr/>
        </p:nvPicPr>
        <p:blipFill rotWithShape="1">
          <a:blip r:embed="rId6">
            <a:alphaModFix/>
          </a:blip>
          <a:srcRect l="8704" t="4428" r="34702" b="25617"/>
          <a:stretch/>
        </p:blipFill>
        <p:spPr>
          <a:xfrm>
            <a:off x="6632325" y="2209575"/>
            <a:ext cx="2441587" cy="27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45</a:t>
            </a:fld>
            <a:endParaRPr/>
          </a:p>
        </p:txBody>
      </p:sp>
      <p:sp>
        <p:nvSpPr>
          <p:cNvPr id="720" name="Google Shape;72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Inserts triangles arrière inférieurs</a:t>
            </a:r>
            <a:endParaRPr/>
          </a:p>
        </p:txBody>
      </p:sp>
      <p:sp>
        <p:nvSpPr>
          <p:cNvPr id="721" name="Google Shape;721;p66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6"/>
          <p:cNvSpPr txBox="1"/>
          <p:nvPr/>
        </p:nvSpPr>
        <p:spPr>
          <a:xfrm>
            <a:off x="4119200" y="832325"/>
            <a:ext cx="4733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(Re = 480 MPa)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Left turn 2G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140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66"/>
          <p:cNvPicPr preferRelativeResize="0"/>
          <p:nvPr/>
        </p:nvPicPr>
        <p:blipFill rotWithShape="1">
          <a:blip r:embed="rId4">
            <a:alphaModFix/>
          </a:blip>
          <a:srcRect l="11763" r="-1698"/>
          <a:stretch/>
        </p:blipFill>
        <p:spPr>
          <a:xfrm>
            <a:off x="0" y="753450"/>
            <a:ext cx="3681300" cy="38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6"/>
          <p:cNvPicPr preferRelativeResize="0"/>
          <p:nvPr/>
        </p:nvPicPr>
        <p:blipFill rotWithShape="1">
          <a:blip r:embed="rId5">
            <a:alphaModFix/>
          </a:blip>
          <a:srcRect l="2109" t="-6263" r="38959" b="17915"/>
          <a:stretch/>
        </p:blipFill>
        <p:spPr>
          <a:xfrm>
            <a:off x="3614325" y="1981600"/>
            <a:ext cx="2609280" cy="30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6"/>
          <p:cNvPicPr preferRelativeResize="0"/>
          <p:nvPr/>
        </p:nvPicPr>
        <p:blipFill rotWithShape="1">
          <a:blip r:embed="rId6">
            <a:alphaModFix/>
          </a:blip>
          <a:srcRect r="36627" b="18227"/>
          <a:stretch/>
        </p:blipFill>
        <p:spPr>
          <a:xfrm>
            <a:off x="6223600" y="2201100"/>
            <a:ext cx="2609276" cy="281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46</a:t>
            </a:fld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 triangle supérieur avant</a:t>
            </a:r>
            <a:endParaRPr/>
          </a:p>
        </p:txBody>
      </p:sp>
      <p:sp>
        <p:nvSpPr>
          <p:cNvPr id="734" name="Google Shape;734;p67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7"/>
          <p:cNvSpPr txBox="1"/>
          <p:nvPr/>
        </p:nvSpPr>
        <p:spPr>
          <a:xfrm>
            <a:off x="6204700" y="753600"/>
            <a:ext cx="31458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+ symétriqu</a:t>
            </a:r>
            <a:r>
              <a:rPr lang="fr-FR"/>
              <a:t>e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601" y="2037100"/>
            <a:ext cx="3145893" cy="2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500" y="2681470"/>
            <a:ext cx="2971749" cy="24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7"/>
          <p:cNvPicPr preferRelativeResize="0"/>
          <p:nvPr/>
        </p:nvPicPr>
        <p:blipFill rotWithShape="1">
          <a:blip r:embed="rId6">
            <a:alphaModFix/>
          </a:blip>
          <a:srcRect t="8946" b="7671"/>
          <a:stretch/>
        </p:blipFill>
        <p:spPr>
          <a:xfrm>
            <a:off x="838100" y="699275"/>
            <a:ext cx="4115149" cy="19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47</a:t>
            </a:fld>
            <a:endParaRPr/>
          </a:p>
        </p:txBody>
      </p:sp>
      <p:sp>
        <p:nvSpPr>
          <p:cNvPr id="746" name="Google Shape;746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 triangle supérieur avant</a:t>
            </a:r>
            <a:endParaRPr/>
          </a:p>
        </p:txBody>
      </p:sp>
      <p:sp>
        <p:nvSpPr>
          <p:cNvPr id="747" name="Google Shape;747;p68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8"/>
          <p:cNvSpPr txBox="1"/>
          <p:nvPr/>
        </p:nvSpPr>
        <p:spPr>
          <a:xfrm>
            <a:off x="1544850" y="3759725"/>
            <a:ext cx="4733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 (Re = 480 MPa)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charge critique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Bump 3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 maximale 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22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68"/>
          <p:cNvPicPr preferRelativeResize="0"/>
          <p:nvPr/>
        </p:nvPicPr>
        <p:blipFill rotWithShape="1">
          <a:blip r:embed="rId4">
            <a:alphaModFix/>
          </a:blip>
          <a:srcRect t="2466" b="8502"/>
          <a:stretch/>
        </p:blipFill>
        <p:spPr>
          <a:xfrm>
            <a:off x="0" y="694100"/>
            <a:ext cx="4633075" cy="291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8"/>
          <p:cNvPicPr preferRelativeResize="0"/>
          <p:nvPr/>
        </p:nvPicPr>
        <p:blipFill rotWithShape="1">
          <a:blip r:embed="rId5">
            <a:alphaModFix/>
          </a:blip>
          <a:srcRect l="5140" r="18025"/>
          <a:stretch/>
        </p:blipFill>
        <p:spPr>
          <a:xfrm>
            <a:off x="5408487" y="684200"/>
            <a:ext cx="2729051" cy="22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8"/>
          <p:cNvPicPr preferRelativeResize="0"/>
          <p:nvPr/>
        </p:nvPicPr>
        <p:blipFill rotWithShape="1">
          <a:blip r:embed="rId6">
            <a:alphaModFix/>
          </a:blip>
          <a:srcRect t="19309" r="19652"/>
          <a:stretch/>
        </p:blipFill>
        <p:spPr>
          <a:xfrm>
            <a:off x="4991600" y="2916250"/>
            <a:ext cx="3806967" cy="21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48</a:t>
            </a:fld>
            <a:endParaRPr/>
          </a:p>
        </p:txBody>
      </p:sp>
      <p:sp>
        <p:nvSpPr>
          <p:cNvPr id="759" name="Google Shape;75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Insert supérieur arrière</a:t>
            </a:r>
            <a:endParaRPr/>
          </a:p>
        </p:txBody>
      </p:sp>
      <p:sp>
        <p:nvSpPr>
          <p:cNvPr id="760" name="Google Shape;760;p69"/>
          <p:cNvSpPr txBox="1"/>
          <p:nvPr/>
        </p:nvSpPr>
        <p:spPr>
          <a:xfrm>
            <a:off x="6678800" y="126975"/>
            <a:ext cx="22233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         / PCK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8225" y="30064"/>
            <a:ext cx="426500" cy="6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9"/>
          <p:cNvSpPr txBox="1"/>
          <p:nvPr/>
        </p:nvSpPr>
        <p:spPr>
          <a:xfrm>
            <a:off x="5626400" y="753600"/>
            <a:ext cx="3723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+ symétrique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Alpentech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69"/>
          <p:cNvPicPr preferRelativeResize="0"/>
          <p:nvPr/>
        </p:nvPicPr>
        <p:blipFill rotWithShape="1">
          <a:blip r:embed="rId5">
            <a:alphaModFix/>
          </a:blip>
          <a:srcRect b="8357"/>
          <a:stretch/>
        </p:blipFill>
        <p:spPr>
          <a:xfrm>
            <a:off x="1600650" y="3200087"/>
            <a:ext cx="3110300" cy="18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400" y="2229540"/>
            <a:ext cx="3614475" cy="277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 rotWithShape="1">
          <a:blip r:embed="rId7">
            <a:alphaModFix/>
          </a:blip>
          <a:srcRect t="5940" b="9799"/>
          <a:stretch/>
        </p:blipFill>
        <p:spPr>
          <a:xfrm>
            <a:off x="138200" y="753600"/>
            <a:ext cx="4572750" cy="24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49</a:t>
            </a:fld>
            <a:endParaRPr/>
          </a:p>
        </p:txBody>
      </p:sp>
      <p:sp>
        <p:nvSpPr>
          <p:cNvPr id="773" name="Google Shape;773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Triangles - Cylindre Inserts supérieurs</a:t>
            </a:r>
            <a:endParaRPr/>
          </a:p>
        </p:txBody>
      </p:sp>
      <p:sp>
        <p:nvSpPr>
          <p:cNvPr id="774" name="Google Shape;774;p70"/>
          <p:cNvSpPr txBox="1"/>
          <p:nvPr/>
        </p:nvSpPr>
        <p:spPr>
          <a:xfrm>
            <a:off x="5853225" y="1573050"/>
            <a:ext cx="3723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Alu 7075 T6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12 (dont 4 de rechange)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0" y="833917"/>
            <a:ext cx="2435796" cy="415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471" y="833917"/>
            <a:ext cx="1783565" cy="41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0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49" y="833928"/>
            <a:ext cx="6782648" cy="40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>
            <a:spLocks noGrp="1"/>
          </p:cNvSpPr>
          <p:nvPr>
            <p:ph type="body" idx="1"/>
          </p:nvPr>
        </p:nvSpPr>
        <p:spPr>
          <a:xfrm>
            <a:off x="-564603" y="843600"/>
            <a:ext cx="40014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Système de freinage (13 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Roue équipée (20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Suspension (20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Triangles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Direction (20  nov)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Liaison au sol mécatronique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50</a:t>
            </a:fld>
            <a:endParaRPr/>
          </a:p>
        </p:txBody>
      </p:sp>
      <p:sp>
        <p:nvSpPr>
          <p:cNvPr id="785" name="Google Shape;785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Triangles - Entretoises</a:t>
            </a:r>
            <a:endParaRPr/>
          </a:p>
        </p:txBody>
      </p:sp>
      <p:sp>
        <p:nvSpPr>
          <p:cNvPr id="786" name="Google Shape;786;p71"/>
          <p:cNvSpPr txBox="1"/>
          <p:nvPr/>
        </p:nvSpPr>
        <p:spPr>
          <a:xfrm>
            <a:off x="6050750" y="936525"/>
            <a:ext cx="30576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S700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Standardisation des types d</a:t>
            </a:r>
            <a:r>
              <a:rPr lang="fr-FR"/>
              <a:t>’entretoises :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fr-FR"/>
              <a:t>60 de 6 de long en M6 (dont 20 de rechange)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. 30 de 10,5 de long en M6</a:t>
            </a:r>
            <a:br>
              <a:rPr lang="fr-FR"/>
            </a:br>
            <a:r>
              <a:rPr lang="fr-FR"/>
              <a:t>. Un troisième type d’entretoise en M8 à venir...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/>
              <a:t>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994875"/>
            <a:ext cx="2790250" cy="31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850" y="994875"/>
            <a:ext cx="3140325" cy="2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1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51</a:t>
            </a:fld>
            <a:endParaRPr/>
          </a:p>
        </p:txBody>
      </p:sp>
      <p:sp>
        <p:nvSpPr>
          <p:cNvPr id="797" name="Google Shape;79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Chapes liaison au sol</a:t>
            </a:r>
            <a:endParaRPr/>
          </a:p>
        </p:txBody>
      </p:sp>
      <p:sp>
        <p:nvSpPr>
          <p:cNvPr id="798" name="Google Shape;798;p72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2"/>
          <p:cNvSpPr txBox="1"/>
          <p:nvPr/>
        </p:nvSpPr>
        <p:spPr>
          <a:xfrm>
            <a:off x="5984900" y="1082850"/>
            <a:ext cx="30072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Acier S700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Quantité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16 + 16 symétriques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Découpe laser : La Mache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Usinage : ??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5" y="1082850"/>
            <a:ext cx="5883726" cy="3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52</a:t>
            </a:fld>
            <a:endParaRPr/>
          </a:p>
        </p:txBody>
      </p:sp>
      <p:sp>
        <p:nvSpPr>
          <p:cNvPr id="808" name="Google Shape;808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Chapes liaison au sol</a:t>
            </a:r>
            <a:endParaRPr/>
          </a:p>
        </p:txBody>
      </p:sp>
      <p:sp>
        <p:nvSpPr>
          <p:cNvPr id="809" name="Google Shape;809;p73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3"/>
          <p:cNvSpPr txBox="1"/>
          <p:nvPr/>
        </p:nvSpPr>
        <p:spPr>
          <a:xfrm>
            <a:off x="5516650" y="775575"/>
            <a:ext cx="3410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Acier S700 (Re = 700 MPa)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73"/>
          <p:cNvPicPr preferRelativeResize="0"/>
          <p:nvPr/>
        </p:nvPicPr>
        <p:blipFill rotWithShape="1">
          <a:blip r:embed="rId4">
            <a:alphaModFix/>
          </a:blip>
          <a:srcRect t="6162" r="3166" b="2670"/>
          <a:stretch/>
        </p:blipFill>
        <p:spPr>
          <a:xfrm>
            <a:off x="0" y="775575"/>
            <a:ext cx="3741688" cy="42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3"/>
          <p:cNvPicPr preferRelativeResize="0"/>
          <p:nvPr/>
        </p:nvPicPr>
        <p:blipFill rotWithShape="1">
          <a:blip r:embed="rId5">
            <a:alphaModFix/>
          </a:blip>
          <a:srcRect l="6994" r="42023"/>
          <a:stretch/>
        </p:blipFill>
        <p:spPr>
          <a:xfrm>
            <a:off x="3907000" y="1148850"/>
            <a:ext cx="3124051" cy="3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53</a:t>
            </a:fld>
            <a:endParaRPr/>
          </a:p>
        </p:txBody>
      </p:sp>
      <p:sp>
        <p:nvSpPr>
          <p:cNvPr id="820" name="Google Shape;820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- Autres commandes</a:t>
            </a:r>
            <a:endParaRPr/>
          </a:p>
        </p:txBody>
      </p:sp>
      <p:sp>
        <p:nvSpPr>
          <p:cNvPr id="821" name="Google Shape;821;p74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4"/>
          <p:cNvSpPr txBox="1"/>
          <p:nvPr/>
        </p:nvSpPr>
        <p:spPr>
          <a:xfrm>
            <a:off x="0" y="837675"/>
            <a:ext cx="33657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Rotules GE 6 E skf</a:t>
            </a:r>
            <a:br>
              <a:rPr lang="fr-FR"/>
            </a:br>
            <a:r>
              <a:rPr lang="fr-FR" b="1"/>
              <a:t>Quantité :</a:t>
            </a:r>
            <a:r>
              <a:rPr lang="fr-FR"/>
              <a:t> 36 (dont 12 de rechange)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74"/>
          <p:cNvPicPr preferRelativeResize="0"/>
          <p:nvPr/>
        </p:nvPicPr>
        <p:blipFill rotWithShape="1">
          <a:blip r:embed="rId4">
            <a:alphaModFix/>
          </a:blip>
          <a:srcRect l="12551" r="3997"/>
          <a:stretch/>
        </p:blipFill>
        <p:spPr>
          <a:xfrm>
            <a:off x="160950" y="1495475"/>
            <a:ext cx="2392500" cy="33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4"/>
          <p:cNvSpPr txBox="1"/>
          <p:nvPr/>
        </p:nvSpPr>
        <p:spPr>
          <a:xfrm>
            <a:off x="2824175" y="4394475"/>
            <a:ext cx="31608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Tubes carbones</a:t>
            </a:r>
            <a:br>
              <a:rPr lang="fr-FR"/>
            </a:br>
            <a:r>
              <a:rPr lang="fr-FR" b="1"/>
              <a:t>Fournisseur :</a:t>
            </a:r>
            <a:r>
              <a:rPr lang="fr-FR"/>
              <a:t> Mateduc composites</a:t>
            </a:r>
            <a:endParaRPr/>
          </a:p>
        </p:txBody>
      </p:sp>
      <p:pic>
        <p:nvPicPr>
          <p:cNvPr id="826" name="Google Shape;826;p74"/>
          <p:cNvPicPr preferRelativeResize="0"/>
          <p:nvPr/>
        </p:nvPicPr>
        <p:blipFill rotWithShape="1">
          <a:blip r:embed="rId5">
            <a:alphaModFix/>
          </a:blip>
          <a:srcRect t="19139"/>
          <a:stretch/>
        </p:blipFill>
        <p:spPr>
          <a:xfrm>
            <a:off x="3007100" y="3043650"/>
            <a:ext cx="2502250" cy="1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4"/>
          <p:cNvSpPr txBox="1"/>
          <p:nvPr/>
        </p:nvSpPr>
        <p:spPr>
          <a:xfrm>
            <a:off x="3051075" y="837675"/>
            <a:ext cx="2794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Colle époxy DP490</a:t>
            </a:r>
            <a:br>
              <a:rPr lang="fr-FR"/>
            </a:br>
            <a:r>
              <a:rPr lang="fr-FR" b="1"/>
              <a:t>Quantité :</a:t>
            </a:r>
            <a:r>
              <a:rPr lang="fr-FR"/>
              <a:t>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colle Blocpresse (à confirmer)</a:t>
            </a:r>
            <a:endParaRPr/>
          </a:p>
        </p:txBody>
      </p:sp>
      <p:pic>
        <p:nvPicPr>
          <p:cNvPr id="828" name="Google Shape;82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625" y="1724717"/>
            <a:ext cx="2854225" cy="28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4"/>
          <p:cNvSpPr txBox="1"/>
          <p:nvPr/>
        </p:nvSpPr>
        <p:spPr>
          <a:xfrm>
            <a:off x="6027625" y="965775"/>
            <a:ext cx="29421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Produit :</a:t>
            </a:r>
            <a:r>
              <a:rPr lang="fr-FR"/>
              <a:t> Ecrou K-nuts (écrou compatible classe 12)</a:t>
            </a:r>
            <a:br>
              <a:rPr lang="fr-FR"/>
            </a:br>
            <a:r>
              <a:rPr lang="fr-FR" b="1"/>
              <a:t>Quantité :</a:t>
            </a:r>
            <a:r>
              <a:rPr lang="fr-FR"/>
              <a:t> 300 en M6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  <p:sp>
        <p:nvSpPr>
          <p:cNvPr id="836" name="Google Shape;836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accent1"/>
                </a:solidFill>
              </a:rPr>
              <a:t>Triangles </a:t>
            </a:r>
            <a:endParaRPr/>
          </a:p>
        </p:txBody>
      </p:sp>
      <p:sp>
        <p:nvSpPr>
          <p:cNvPr id="837" name="Google Shape;837;p75"/>
          <p:cNvSpPr txBox="1"/>
          <p:nvPr/>
        </p:nvSpPr>
        <p:spPr>
          <a:xfrm>
            <a:off x="7647650" y="126975"/>
            <a:ext cx="825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ABR 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600" y="44968"/>
            <a:ext cx="426500" cy="6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5"/>
          <p:cNvSpPr txBox="1"/>
          <p:nvPr/>
        </p:nvSpPr>
        <p:spPr>
          <a:xfrm>
            <a:off x="5531275" y="845950"/>
            <a:ext cx="3576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 total :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 1,</a:t>
            </a:r>
            <a:r>
              <a:rPr lang="fr-FR"/>
              <a:t>7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Kg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Autres gains :</a:t>
            </a: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 Chapes de liaison au sol (500 g gagné)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733025"/>
            <a:ext cx="4391151" cy="4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6"/>
          <p:cNvSpPr txBox="1">
            <a:spLocks noGrp="1"/>
          </p:cNvSpPr>
          <p:nvPr>
            <p:ph type="body" idx="1"/>
          </p:nvPr>
        </p:nvSpPr>
        <p:spPr>
          <a:xfrm>
            <a:off x="-475129" y="729868"/>
            <a:ext cx="4983838" cy="9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Ergonomie</a:t>
            </a:r>
            <a:endParaRPr sz="1800" b="0">
              <a:solidFill>
                <a:srgbClr val="595959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Structure tubulaire du châssis équipé</a:t>
            </a:r>
            <a:endParaRPr sz="1800" b="0">
              <a:solidFill>
                <a:srgbClr val="595959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lphaLcPeriod"/>
            </a:pPr>
            <a:r>
              <a:rPr lang="fr-FR" sz="1800" b="0">
                <a:solidFill>
                  <a:srgbClr val="595959"/>
                </a:solidFill>
              </a:rPr>
              <a:t>Carrosserie</a:t>
            </a:r>
            <a:endParaRPr sz="1800" b="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846" name="Google Shape;846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55</a:t>
            </a:fld>
            <a:endParaRPr/>
          </a:p>
        </p:txBody>
      </p:sp>
      <p:sp>
        <p:nvSpPr>
          <p:cNvPr id="848" name="Google Shape;848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0404"/>
              </a:buClr>
              <a:buSzPts val="2800"/>
              <a:buFont typeface="Corbel"/>
              <a:buNone/>
            </a:pPr>
            <a:r>
              <a:rPr lang="fr-FR"/>
              <a:t>S3 - Châssis équipé</a:t>
            </a:r>
            <a:endParaRPr/>
          </a:p>
        </p:txBody>
      </p:sp>
      <p:sp>
        <p:nvSpPr>
          <p:cNvPr id="849" name="Google Shape;849;p76"/>
          <p:cNvSpPr txBox="1"/>
          <p:nvPr/>
        </p:nvSpPr>
        <p:spPr>
          <a:xfrm>
            <a:off x="5511637" y="118606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886" y="29101"/>
            <a:ext cx="385057" cy="64304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6"/>
          <p:cNvSpPr txBox="1"/>
          <p:nvPr/>
        </p:nvSpPr>
        <p:spPr>
          <a:xfrm>
            <a:off x="6757128" y="12006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RCS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8530" y="50395"/>
            <a:ext cx="458316" cy="5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6"/>
          <p:cNvSpPr txBox="1"/>
          <p:nvPr/>
        </p:nvSpPr>
        <p:spPr>
          <a:xfrm>
            <a:off x="7970779" y="10636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JKL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4605" y="50395"/>
            <a:ext cx="503800" cy="5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76"/>
          <p:cNvPicPr preferRelativeResize="0"/>
          <p:nvPr/>
        </p:nvPicPr>
        <p:blipFill rotWithShape="1">
          <a:blip r:embed="rId6">
            <a:alphaModFix/>
          </a:blip>
          <a:srcRect t="8240"/>
          <a:stretch/>
        </p:blipFill>
        <p:spPr>
          <a:xfrm>
            <a:off x="2501302" y="1473077"/>
            <a:ext cx="5671099" cy="3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7"/>
          <p:cNvSpPr txBox="1">
            <a:spLocks noGrp="1"/>
          </p:cNvSpPr>
          <p:nvPr>
            <p:ph type="body" idx="1"/>
          </p:nvPr>
        </p:nvSpPr>
        <p:spPr>
          <a:xfrm>
            <a:off x="251550" y="643950"/>
            <a:ext cx="86409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2400" b="0"/>
              <a:t>Supporter et protéger le pilote - Cockpit</a:t>
            </a:r>
            <a:endParaRPr sz="2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>
                <a:solidFill>
                  <a:schemeClr val="accent4"/>
                </a:solidFill>
              </a:rPr>
              <a:t> </a:t>
            </a:r>
            <a:r>
              <a:rPr lang="fr-FR" sz="2400" b="0">
                <a:solidFill>
                  <a:srgbClr val="000000"/>
                </a:solidFill>
              </a:rPr>
              <a:t>Diminution des marges importantes présentes sur le véhicule Vulcanix et prise en compte des retours pilotes.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Faire : </a:t>
            </a:r>
            <a:endParaRPr sz="2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 b="0">
                <a:solidFill>
                  <a:schemeClr val="dk1"/>
                </a:solidFill>
              </a:rPr>
              <a:t>Correction apporté sur la maquette CATIA de Optimus conformément aux objectifs</a:t>
            </a:r>
            <a:endParaRPr sz="24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 </a:t>
            </a:r>
            <a:endParaRPr sz="2400"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56</a:t>
            </a:fld>
            <a:endParaRPr/>
          </a:p>
        </p:txBody>
      </p:sp>
      <p:sp>
        <p:nvSpPr>
          <p:cNvPr id="862" name="Google Shape;862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864" name="Google Shape;864;p77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57</a:t>
            </a:fld>
            <a:endParaRPr/>
          </a:p>
        </p:txBody>
      </p:sp>
      <p:sp>
        <p:nvSpPr>
          <p:cNvPr id="872" name="Google Shape;872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873" name="Google Shape;873;p78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3922"/>
            <a:ext cx="5155519" cy="28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8"/>
          <p:cNvSpPr/>
          <p:nvPr/>
        </p:nvSpPr>
        <p:spPr>
          <a:xfrm>
            <a:off x="1917225" y="2749625"/>
            <a:ext cx="339900" cy="56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8"/>
          <p:cNvSpPr/>
          <p:nvPr/>
        </p:nvSpPr>
        <p:spPr>
          <a:xfrm>
            <a:off x="4803375" y="2502350"/>
            <a:ext cx="556500" cy="81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8"/>
          <p:cNvSpPr/>
          <p:nvPr/>
        </p:nvSpPr>
        <p:spPr>
          <a:xfrm flipH="1">
            <a:off x="3205775" y="1883900"/>
            <a:ext cx="556500" cy="26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" name="Google Shape;87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925" y="833925"/>
            <a:ext cx="3836075" cy="3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58</a:t>
            </a:fld>
            <a:endParaRPr/>
          </a:p>
        </p:txBody>
      </p:sp>
      <p:sp>
        <p:nvSpPr>
          <p:cNvPr id="886" name="Google Shape;886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Ergonomie</a:t>
            </a:r>
            <a:endParaRPr/>
          </a:p>
        </p:txBody>
      </p:sp>
      <p:sp>
        <p:nvSpPr>
          <p:cNvPr id="887" name="Google Shape;887;p79"/>
          <p:cNvSpPr txBox="1"/>
          <p:nvPr/>
        </p:nvSpPr>
        <p:spPr>
          <a:xfrm>
            <a:off x="8178175" y="1290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YRI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775" y="66853"/>
            <a:ext cx="339850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833917"/>
            <a:ext cx="7309033" cy="415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0"/>
          <p:cNvSpPr txBox="1">
            <a:spLocks noGrp="1"/>
          </p:cNvSpPr>
          <p:nvPr>
            <p:ph type="body" idx="1"/>
          </p:nvPr>
        </p:nvSpPr>
        <p:spPr>
          <a:xfrm>
            <a:off x="251552" y="527384"/>
            <a:ext cx="8640900" cy="3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rgbClr val="7030A0"/>
                </a:solidFill>
              </a:rPr>
              <a:t>Fonction Principale</a:t>
            </a:r>
            <a:r>
              <a:rPr lang="fr-FR" sz="2400">
                <a:solidFill>
                  <a:srgbClr val="7030A0"/>
                </a:solidFill>
              </a:rPr>
              <a:t> : </a:t>
            </a:r>
            <a:r>
              <a:rPr lang="fr-FR" sz="2000"/>
              <a:t>Permettre l’intégration de tous les systèmes</a:t>
            </a:r>
            <a:endParaRPr sz="2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chemeClr val="accent5"/>
                </a:solidFill>
              </a:rPr>
              <a:t>Objectif </a:t>
            </a:r>
            <a:r>
              <a:rPr lang="fr-FR" sz="2400">
                <a:solidFill>
                  <a:schemeClr val="accent5"/>
                </a:solidFill>
              </a:rPr>
              <a:t>: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sz="1800"/>
              <a:t>Minimiser la masse</a:t>
            </a:r>
            <a:endParaRPr sz="1800"/>
          </a:p>
          <a:p>
            <a:pPr marL="285750" lvl="0" indent="-298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00"/>
              <a:buChar char="•"/>
            </a:pPr>
            <a:r>
              <a:rPr lang="fr-FR" sz="1800"/>
              <a:t>Rigidité en torsion : 5 fois celle des suspensions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sz="1800"/>
              <a:t>Passer le règlement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chemeClr val="accent4"/>
                </a:solidFill>
              </a:rPr>
              <a:t>Fait </a:t>
            </a:r>
            <a:r>
              <a:rPr lang="fr-FR" sz="2400">
                <a:solidFill>
                  <a:schemeClr val="accent4"/>
                </a:solidFill>
              </a:rPr>
              <a:t>: 		 </a:t>
            </a:r>
            <a:r>
              <a:rPr lang="fr-FR" sz="1800">
                <a:solidFill>
                  <a:srgbClr val="000000"/>
                </a:solidFill>
              </a:rPr>
              <a:t>Tubulaire optimisé, règlement Ok, supporte tous les systèmes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200">
                <a:solidFill>
                  <a:srgbClr val="FF0000"/>
                </a:solidFill>
              </a:rPr>
              <a:t>Reste à faire</a:t>
            </a:r>
            <a:r>
              <a:rPr lang="fr-FR" sz="2400">
                <a:solidFill>
                  <a:srgbClr val="FF0000"/>
                </a:solidFill>
              </a:rPr>
              <a:t> : 	</a:t>
            </a:r>
            <a:r>
              <a:rPr lang="fr-FR" sz="1800"/>
              <a:t>Gueules de loup à finir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				Question rule pour tests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				Tests pour règlement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895" name="Google Shape;895;p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59</a:t>
            </a:fld>
            <a:endParaRPr/>
          </a:p>
        </p:txBody>
      </p:sp>
      <p:sp>
        <p:nvSpPr>
          <p:cNvPr id="896" name="Google Shape;896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Objectifs structure tubulaire</a:t>
            </a:r>
            <a:endParaRPr/>
          </a:p>
        </p:txBody>
      </p:sp>
      <p:sp>
        <p:nvSpPr>
          <p:cNvPr id="897" name="Google Shape;897;p80"/>
          <p:cNvSpPr txBox="1"/>
          <p:nvPr/>
        </p:nvSpPr>
        <p:spPr>
          <a:xfrm>
            <a:off x="654200" y="1354750"/>
            <a:ext cx="73368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0"/>
          <p:cNvSpPr txBox="1"/>
          <p:nvPr/>
        </p:nvSpPr>
        <p:spPr>
          <a:xfrm>
            <a:off x="654200" y="887644"/>
            <a:ext cx="7336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251522" y="843550"/>
            <a:ext cx="40014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Ergonomie (13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Structure tubulaire (13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/>
              <a:t>Carrosserie (20 nov)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Crash box (20 nov)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Châssis équipé et aérodynamique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l="12085" r="9941"/>
          <a:stretch/>
        </p:blipFill>
        <p:spPr>
          <a:xfrm>
            <a:off x="3467725" y="1018250"/>
            <a:ext cx="4343699" cy="3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60</a:t>
            </a:fld>
            <a:endParaRPr/>
          </a:p>
        </p:txBody>
      </p:sp>
      <p:sp>
        <p:nvSpPr>
          <p:cNvPr id="906" name="Google Shape;906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Structure Tubulaire </a:t>
            </a:r>
            <a:endParaRPr/>
          </a:p>
        </p:txBody>
      </p:sp>
      <p:sp>
        <p:nvSpPr>
          <p:cNvPr id="907" name="Google Shape;907;p81"/>
          <p:cNvSpPr txBox="1"/>
          <p:nvPr/>
        </p:nvSpPr>
        <p:spPr>
          <a:xfrm>
            <a:off x="77423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RCS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3752" y="57302"/>
            <a:ext cx="458316" cy="5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1"/>
          <p:cNvSpPr txBox="1"/>
          <p:nvPr/>
        </p:nvSpPr>
        <p:spPr>
          <a:xfrm>
            <a:off x="5662575" y="2348100"/>
            <a:ext cx="4343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estimée :</a:t>
            </a:r>
            <a:r>
              <a:rPr lang="fr-FR" sz="1800" b="1"/>
              <a:t> 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33.5kg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81"/>
          <p:cNvPicPr preferRelativeResize="0"/>
          <p:nvPr/>
        </p:nvPicPr>
        <p:blipFill rotWithShape="1">
          <a:blip r:embed="rId4">
            <a:alphaModFix/>
          </a:blip>
          <a:srcRect l="12085" r="9941"/>
          <a:stretch/>
        </p:blipFill>
        <p:spPr>
          <a:xfrm>
            <a:off x="761300" y="835550"/>
            <a:ext cx="4343699" cy="3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61</a:t>
            </a:fld>
            <a:endParaRPr/>
          </a:p>
        </p:txBody>
      </p:sp>
      <p:sp>
        <p:nvSpPr>
          <p:cNvPr id="917" name="Google Shape;917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Structure tubulaire</a:t>
            </a:r>
            <a:endParaRPr/>
          </a:p>
        </p:txBody>
      </p:sp>
      <p:pic>
        <p:nvPicPr>
          <p:cNvPr id="918" name="Google Shape;918;p82"/>
          <p:cNvPicPr preferRelativeResize="0"/>
          <p:nvPr/>
        </p:nvPicPr>
        <p:blipFill rotWithShape="1">
          <a:blip r:embed="rId3">
            <a:alphaModFix/>
          </a:blip>
          <a:srcRect l="6752" r="7200" b="12002"/>
          <a:stretch/>
        </p:blipFill>
        <p:spPr>
          <a:xfrm>
            <a:off x="205250" y="808275"/>
            <a:ext cx="4412374" cy="2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969625" y="-166633"/>
            <a:ext cx="1812345" cy="4157183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2"/>
          <p:cNvSpPr txBox="1"/>
          <p:nvPr/>
        </p:nvSpPr>
        <p:spPr>
          <a:xfrm>
            <a:off x="5127900" y="3142375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25CD4S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Partenaires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 giraudière, La Mache, Boisard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2231850" y="3668288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Longueurs approximatives 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30x2 : 5m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30x1.5 : 10m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25x1.5 : 9m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20x1.5 : 8m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15x1.5 : 7m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62</a:t>
            </a:fld>
            <a:endParaRPr/>
          </a:p>
        </p:txBody>
      </p:sp>
      <p:sp>
        <p:nvSpPr>
          <p:cNvPr id="928" name="Google Shape;928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25CD4S : données</a:t>
            </a:r>
            <a:endParaRPr/>
          </a:p>
        </p:txBody>
      </p:sp>
      <p:pic>
        <p:nvPicPr>
          <p:cNvPr id="929" name="Google Shape;929;p83"/>
          <p:cNvPicPr preferRelativeResize="0"/>
          <p:nvPr/>
        </p:nvPicPr>
        <p:blipFill rotWithShape="1">
          <a:blip r:embed="rId3">
            <a:alphaModFix/>
          </a:blip>
          <a:srcRect b="78274"/>
          <a:stretch/>
        </p:blipFill>
        <p:spPr>
          <a:xfrm>
            <a:off x="1495425" y="1240457"/>
            <a:ext cx="6153150" cy="7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83"/>
          <p:cNvPicPr preferRelativeResize="0"/>
          <p:nvPr/>
        </p:nvPicPr>
        <p:blipFill rotWithShape="1">
          <a:blip r:embed="rId3">
            <a:alphaModFix/>
          </a:blip>
          <a:srcRect t="55257"/>
          <a:stretch/>
        </p:blipFill>
        <p:spPr>
          <a:xfrm>
            <a:off x="1495425" y="2292059"/>
            <a:ext cx="6153150" cy="1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63</a:t>
            </a:fld>
            <a:endParaRPr/>
          </a:p>
        </p:txBody>
      </p:sp>
      <p:sp>
        <p:nvSpPr>
          <p:cNvPr id="937" name="Google Shape;937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Suspensions Avant</a:t>
            </a:r>
            <a:endParaRPr/>
          </a:p>
        </p:txBody>
      </p:sp>
      <p:sp>
        <p:nvSpPr>
          <p:cNvPr id="938" name="Google Shape;938;p84"/>
          <p:cNvSpPr txBox="1"/>
          <p:nvPr/>
        </p:nvSpPr>
        <p:spPr>
          <a:xfrm>
            <a:off x="5643750" y="173160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Cellule avant 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Suspensions : 1.12kg, 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tubes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833917"/>
            <a:ext cx="5172199" cy="330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64</a:t>
            </a:fld>
            <a:endParaRPr/>
          </a:p>
        </p:txBody>
      </p:sp>
      <p:sp>
        <p:nvSpPr>
          <p:cNvPr id="946" name="Google Shape;946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Suspensions Arrière</a:t>
            </a:r>
            <a:endParaRPr/>
          </a:p>
        </p:txBody>
      </p:sp>
      <p:sp>
        <p:nvSpPr>
          <p:cNvPr id="947" name="Google Shape;947;p85"/>
          <p:cNvSpPr txBox="1"/>
          <p:nvPr/>
        </p:nvSpPr>
        <p:spPr>
          <a:xfrm>
            <a:off x="4837825" y="1455100"/>
            <a:ext cx="64896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Cellule arrière 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Suspensions : 800g, 5 tubes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050" y="976551"/>
            <a:ext cx="3618650" cy="3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65</a:t>
            </a:fld>
            <a:endParaRPr/>
          </a:p>
        </p:txBody>
      </p:sp>
      <p:sp>
        <p:nvSpPr>
          <p:cNvPr id="955" name="Google Shape;955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Intégration du moteur</a:t>
            </a:r>
            <a:endParaRPr/>
          </a:p>
        </p:txBody>
      </p:sp>
      <p:pic>
        <p:nvPicPr>
          <p:cNvPr id="956" name="Google Shape;95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75" y="876292"/>
            <a:ext cx="256222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550" y="800092"/>
            <a:ext cx="111442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6"/>
          <p:cNvSpPr txBox="1"/>
          <p:nvPr/>
        </p:nvSpPr>
        <p:spPr>
          <a:xfrm>
            <a:off x="5759725" y="2354700"/>
            <a:ext cx="2949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700g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275" y="1102100"/>
            <a:ext cx="5576324" cy="31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66</a:t>
            </a:fld>
            <a:endParaRPr/>
          </a:p>
        </p:txBody>
      </p:sp>
      <p:sp>
        <p:nvSpPr>
          <p:cNvPr id="966" name="Google Shape;966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Vue latérale du châssis</a:t>
            </a:r>
            <a:endParaRPr/>
          </a:p>
        </p:txBody>
      </p:sp>
      <p:sp>
        <p:nvSpPr>
          <p:cNvPr id="967" name="Google Shape;967;p87"/>
          <p:cNvSpPr txBox="1"/>
          <p:nvPr/>
        </p:nvSpPr>
        <p:spPr>
          <a:xfrm>
            <a:off x="7334650" y="2143800"/>
            <a:ext cx="1651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transparence rouge, le châssis de Vulcanix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87"/>
          <p:cNvPicPr preferRelativeResize="0"/>
          <p:nvPr/>
        </p:nvPicPr>
        <p:blipFill rotWithShape="1">
          <a:blip r:embed="rId4">
            <a:alphaModFix amt="43000"/>
          </a:blip>
          <a:srcRect l="9553" r="4988" b="4697"/>
          <a:stretch/>
        </p:blipFill>
        <p:spPr>
          <a:xfrm>
            <a:off x="1551800" y="1116875"/>
            <a:ext cx="5576325" cy="3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67</a:t>
            </a:fld>
            <a:endParaRPr/>
          </a:p>
        </p:txBody>
      </p:sp>
      <p:sp>
        <p:nvSpPr>
          <p:cNvPr id="975" name="Google Shape;975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Raideur torsion</a:t>
            </a:r>
            <a:endParaRPr/>
          </a:p>
        </p:txBody>
      </p:sp>
      <p:pic>
        <p:nvPicPr>
          <p:cNvPr id="976" name="Google Shape;97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250" y="986127"/>
            <a:ext cx="3926500" cy="34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8"/>
          <p:cNvSpPr txBox="1"/>
          <p:nvPr/>
        </p:nvSpPr>
        <p:spPr>
          <a:xfrm>
            <a:off x="5403300" y="1247594"/>
            <a:ext cx="2291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Rigidité de la LAS :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Avant : </a:t>
            </a:r>
            <a:r>
              <a:rPr lang="fr-FR"/>
              <a:t>437Nm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/deg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Arrière : 3</a:t>
            </a:r>
            <a:r>
              <a:rPr lang="fr-FR"/>
              <a:t>83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Nm/deg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8"/>
          <p:cNvSpPr txBox="1"/>
          <p:nvPr/>
        </p:nvSpPr>
        <p:spPr>
          <a:xfrm>
            <a:off x="5403302" y="2866894"/>
            <a:ext cx="33075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Rigidité châssis en torsion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2150 Nm/deg 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5 fois plus que suspensions avant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5.6 fois plus que suspensions arrière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68</a:t>
            </a:fld>
            <a:endParaRPr/>
          </a:p>
        </p:txBody>
      </p:sp>
      <p:sp>
        <p:nvSpPr>
          <p:cNvPr id="985" name="Google Shape;985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Point règlement</a:t>
            </a:r>
            <a:endParaRPr/>
          </a:p>
        </p:txBody>
      </p:sp>
      <p:pic>
        <p:nvPicPr>
          <p:cNvPr id="986" name="Google Shape;98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100" y="1229650"/>
            <a:ext cx="4604263" cy="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89"/>
          <p:cNvSpPr txBox="1"/>
          <p:nvPr/>
        </p:nvSpPr>
        <p:spPr>
          <a:xfrm>
            <a:off x="6210875" y="1127600"/>
            <a:ext cx="2234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(question rule)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Google Shape;98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50" y="1855875"/>
            <a:ext cx="7184824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9550" y="2429575"/>
            <a:ext cx="5829241" cy="2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9"/>
          <p:cNvSpPr txBox="1"/>
          <p:nvPr/>
        </p:nvSpPr>
        <p:spPr>
          <a:xfrm>
            <a:off x="2037700" y="2910625"/>
            <a:ext cx="70707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cours :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Préparation échantillons : OK La Giraudière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Devis organisme de test (A2M) prêt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dureté au LTDS : 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rule en rédaction pour être sûrs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5647" y="1251427"/>
            <a:ext cx="534578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69</a:t>
            </a:fld>
            <a:endParaRPr/>
          </a:p>
        </p:txBody>
      </p:sp>
      <p:sp>
        <p:nvSpPr>
          <p:cNvPr id="998" name="Google Shape;998;p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Caractéristiques</a:t>
            </a:r>
            <a:endParaRPr/>
          </a:p>
        </p:txBody>
      </p:sp>
      <p:graphicFrame>
        <p:nvGraphicFramePr>
          <p:cNvPr id="999" name="Google Shape;999;p90"/>
          <p:cNvGraphicFramePr/>
          <p:nvPr/>
        </p:nvGraphicFramePr>
        <p:xfrm>
          <a:off x="1715500" y="1210550"/>
          <a:ext cx="5692200" cy="2826925"/>
        </p:xfrm>
        <a:graphic>
          <a:graphicData uri="http://schemas.openxmlformats.org/drawingml/2006/table">
            <a:tbl>
              <a:tblPr>
                <a:noFill/>
                <a:tableStyleId>{8AFDBAF7-3599-4B11-9179-2869128F2469}</a:tableStyleId>
              </a:tblPr>
              <a:tblGrid>
                <a:gridCol w="18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Masse tubulaire (kg)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Raideur torsion (Nm/deg)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Dynamix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1059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Atomix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1972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Kinetix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1250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Vulcanix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37.5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2320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Optimus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33.6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2150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251522" y="843550"/>
            <a:ext cx="3986370" cy="148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Motorisation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Admission (13 nov)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Echappement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Transmission secondaire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Refroidissement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Réservoir d’essence (13 nov)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Carter d’huile (13 nov)</a:t>
            </a:r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Motorisation Instrumentée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0304" y="843550"/>
            <a:ext cx="5624982" cy="383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70</a:t>
            </a:fld>
            <a:endParaRPr/>
          </a:p>
        </p:txBody>
      </p:sp>
      <p:sp>
        <p:nvSpPr>
          <p:cNvPr id="1006" name="Google Shape;1006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- Châssis équipée</a:t>
            </a:r>
            <a:endParaRPr/>
          </a:p>
        </p:txBody>
      </p:sp>
      <p:graphicFrame>
        <p:nvGraphicFramePr>
          <p:cNvPr id="1007" name="Google Shape;1007;p91"/>
          <p:cNvGraphicFramePr/>
          <p:nvPr/>
        </p:nvGraphicFramePr>
        <p:xfrm>
          <a:off x="1743075" y="1293500"/>
          <a:ext cx="5657850" cy="2451735"/>
        </p:xfrm>
        <a:graphic>
          <a:graphicData uri="http://schemas.openxmlformats.org/drawingml/2006/table">
            <a:tbl>
              <a:tblPr>
                <a:noFill/>
                <a:tableStyleId>{6BD9802B-0661-4D8F-9B7C-1BF18A38B5A8}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1"/>
                        <a:t>BUDGET MASSIQUE S3: CHASSIS EQUIPE ET PACK AERO</a:t>
                      </a:r>
                      <a:endParaRPr sz="1000" b="1" i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Systèmes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Vulcanix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Prévisionnelle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Estimée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Châssis tubulaire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37,6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33,6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Equipements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6,6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5,3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Paroi pare feu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Fond plat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Plaque anti intrusion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1,5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Carrosserie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Apendices aéro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Commande d'embrayage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0,55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0,12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MASSE TOTALE (kg)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54,7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48,5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46,22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2"/>
          <p:cNvSpPr txBox="1">
            <a:spLocks noGrp="1"/>
          </p:cNvSpPr>
          <p:nvPr>
            <p:ph type="body" idx="1"/>
          </p:nvPr>
        </p:nvSpPr>
        <p:spPr>
          <a:xfrm>
            <a:off x="-361777" y="681517"/>
            <a:ext cx="5127877" cy="242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Cartographie moteur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Admission 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Echappement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chemeClr val="dk2"/>
                </a:solidFill>
              </a:rPr>
              <a:t>Refroidissement</a:t>
            </a:r>
            <a:endParaRPr sz="2400" b="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Circuits Carburants/Lubrification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Poignée d’embrayage</a:t>
            </a:r>
            <a:endParaRPr sz="2400" b="0">
              <a:solidFill>
                <a:srgbClr val="595959"/>
              </a:solidFill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lphaLcPeriod"/>
            </a:pPr>
            <a:r>
              <a:rPr lang="fr-FR" sz="2400" b="0">
                <a:solidFill>
                  <a:srgbClr val="595959"/>
                </a:solidFill>
              </a:rPr>
              <a:t>Transmission secondaire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0"/>
          </a:p>
        </p:txBody>
      </p:sp>
      <p:sp>
        <p:nvSpPr>
          <p:cNvPr id="1013" name="Google Shape;1013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71</a:t>
            </a:fld>
            <a:endParaRPr/>
          </a:p>
        </p:txBody>
      </p:sp>
      <p:sp>
        <p:nvSpPr>
          <p:cNvPr id="1015" name="Google Shape;1015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S2 - Motorisation instrumentée</a:t>
            </a:r>
            <a:endParaRPr b="0"/>
          </a:p>
        </p:txBody>
      </p:sp>
      <p:pic>
        <p:nvPicPr>
          <p:cNvPr id="1016" name="Google Shape;101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2225" y="4091650"/>
            <a:ext cx="447162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2"/>
          <p:cNvSpPr txBox="1"/>
          <p:nvPr/>
        </p:nvSpPr>
        <p:spPr>
          <a:xfrm>
            <a:off x="326502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2"/>
          <p:cNvSpPr/>
          <p:nvPr/>
        </p:nvSpPr>
        <p:spPr>
          <a:xfrm>
            <a:off x="8397025" y="4091650"/>
            <a:ext cx="592950" cy="5929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19" name="Google Shape;1019;p92"/>
          <p:cNvSpPr txBox="1"/>
          <p:nvPr/>
        </p:nvSpPr>
        <p:spPr>
          <a:xfrm>
            <a:off x="773127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MPY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2"/>
          <p:cNvSpPr txBox="1"/>
          <p:nvPr/>
        </p:nvSpPr>
        <p:spPr>
          <a:xfrm>
            <a:off x="6313025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LDN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1375" y="4122750"/>
            <a:ext cx="599600" cy="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2375" y="4128251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92"/>
          <p:cNvSpPr txBox="1"/>
          <p:nvPr/>
        </p:nvSpPr>
        <p:spPr>
          <a:xfrm>
            <a:off x="4766100" y="41989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5900" y="4049925"/>
            <a:ext cx="518700" cy="8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2"/>
          <p:cNvSpPr txBox="1"/>
          <p:nvPr/>
        </p:nvSpPr>
        <p:spPr>
          <a:xfrm>
            <a:off x="2006325" y="4230684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AMS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7507" y="854550"/>
            <a:ext cx="4532435" cy="308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/>
              <a:t>Moteur : Honda CBR600RR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b="0"/>
              <a:t>Collecteur d'échappement 4-2-1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fr-FR" b="0"/>
              <a:t>Différentiel hors-châssis</a:t>
            </a:r>
            <a:endParaRPr b="0"/>
          </a:p>
        </p:txBody>
      </p:sp>
      <p:sp>
        <p:nvSpPr>
          <p:cNvPr id="1032" name="Google Shape;1032;p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72</a:t>
            </a:fld>
            <a:endParaRPr/>
          </a:p>
        </p:txBody>
      </p:sp>
      <p:sp>
        <p:nvSpPr>
          <p:cNvPr id="1033" name="Google Shape;1033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Vue global de la motorisation instrumentée </a:t>
            </a:r>
            <a:endParaRPr/>
          </a:p>
        </p:txBody>
      </p:sp>
      <p:pic>
        <p:nvPicPr>
          <p:cNvPr id="1035" name="Google Shape;103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1238" y="19717"/>
            <a:ext cx="447162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3"/>
          <p:cNvSpPr txBox="1"/>
          <p:nvPr/>
        </p:nvSpPr>
        <p:spPr>
          <a:xfrm>
            <a:off x="7924238" y="91588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73</a:t>
            </a:fld>
            <a:endParaRPr/>
          </a:p>
        </p:txBody>
      </p:sp>
      <p:sp>
        <p:nvSpPr>
          <p:cNvPr id="1043" name="Google Shape;104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Réalisation d’une cartographie moteur</a:t>
            </a:r>
            <a:endParaRPr/>
          </a:p>
        </p:txBody>
      </p:sp>
      <p:pic>
        <p:nvPicPr>
          <p:cNvPr id="1044" name="Google Shape;104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4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94"/>
          <p:cNvSpPr/>
          <p:nvPr/>
        </p:nvSpPr>
        <p:spPr>
          <a:xfrm>
            <a:off x="161379" y="991300"/>
            <a:ext cx="6264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Cartographie Vulcanix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Vendredi 23 novembre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 cible préparée pour l’endurance et pour la perfo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Cartographie Optimus :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courant janvier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approvisionnement admission/guillotine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approvisionnement silencieux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5"/>
          <p:cNvSpPr txBox="1">
            <a:spLocks noGrp="1"/>
          </p:cNvSpPr>
          <p:nvPr>
            <p:ph type="body" idx="1"/>
          </p:nvPr>
        </p:nvSpPr>
        <p:spPr>
          <a:xfrm>
            <a:off x="40050" y="574275"/>
            <a:ext cx="5038200" cy="3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</a:rPr>
              <a:t>gérer la quantité d’air allant dans le moteur en fonction des souhaits du pilotes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gain de masse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réduction de la perte de charge singulière</a:t>
            </a:r>
            <a:endParaRPr sz="6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r>
              <a:rPr lang="fr-FR" sz="1800" b="0">
                <a:solidFill>
                  <a:srgbClr val="000000"/>
                </a:solidFill>
              </a:rPr>
              <a:t>architecture / dimensionnement</a:t>
            </a:r>
            <a:endParaRPr sz="1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1800" b="0"/>
              <a:t> mise en plan et devis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052" name="Google Shape;1052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74</a:t>
            </a:fld>
            <a:endParaRPr/>
          </a:p>
        </p:txBody>
      </p:sp>
      <p:sp>
        <p:nvSpPr>
          <p:cNvPr id="1053" name="Google Shape;1053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pic>
        <p:nvPicPr>
          <p:cNvPr id="1054" name="Google Shape;105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996" y="786651"/>
            <a:ext cx="2963279" cy="3778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5"/>
          <p:cNvSpPr txBox="1"/>
          <p:nvPr/>
        </p:nvSpPr>
        <p:spPr>
          <a:xfrm>
            <a:off x="5784238" y="4565250"/>
            <a:ext cx="2746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mechanism d’Optimus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75</a:t>
            </a:fld>
            <a:endParaRPr/>
          </a:p>
        </p:txBody>
      </p:sp>
      <p:sp>
        <p:nvSpPr>
          <p:cNvPr id="1065" name="Google Shape;1065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66" name="Google Shape;1066;p96"/>
          <p:cNvSpPr txBox="1"/>
          <p:nvPr/>
        </p:nvSpPr>
        <p:spPr>
          <a:xfrm>
            <a:off x="238063" y="891025"/>
            <a:ext cx="47691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retenue 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plaque usinée à la Mâche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guillotine tirée au centre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deux ressorts de rappels de chaque côté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capteur de position linéaire sur le côté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912" y="1061342"/>
            <a:ext cx="3832038" cy="256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075" y="2883018"/>
            <a:ext cx="4012299" cy="19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76</a:t>
            </a:fld>
            <a:endParaRPr/>
          </a:p>
        </p:txBody>
      </p:sp>
      <p:sp>
        <p:nvSpPr>
          <p:cNvPr id="1077" name="Google Shape;1077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78" name="Google Shape;1078;p97"/>
          <p:cNvSpPr txBox="1"/>
          <p:nvPr/>
        </p:nvSpPr>
        <p:spPr>
          <a:xfrm>
            <a:off x="4821725" y="848700"/>
            <a:ext cx="47691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Coefficient de frottement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acier -&gt; 0.1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alu -&gt; 0.28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acier - bronze -&gt; 0.18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guillotine (pièce rouge)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contraintes :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dépressions -&gt; 0.7 bar (s</a:t>
            </a:r>
            <a:r>
              <a:rPr lang="fr-FR" sz="1200"/>
              <a:t>écu 2)</a:t>
            </a:r>
            <a:endParaRPr sz="1200"/>
          </a:p>
          <a:p>
            <a:pPr marL="9144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 de rappel du cable -&gt; </a:t>
            </a:r>
            <a:r>
              <a:rPr lang="fr-FR" sz="1200"/>
              <a:t>15</a:t>
            </a: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 (sécu </a:t>
            </a:r>
            <a:r>
              <a:rPr lang="fr-FR" sz="1200"/>
              <a:t>1.25)</a:t>
            </a:r>
            <a:endParaRPr sz="120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acier S235 (sig</a:t>
            </a:r>
            <a:r>
              <a:rPr lang="fr-FR" sz="1200"/>
              <a:t>_m</a:t>
            </a: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=235 MPa)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42g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973" y="848701"/>
            <a:ext cx="4315252" cy="201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975" y="3039450"/>
            <a:ext cx="4315250" cy="19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77</a:t>
            </a:fld>
            <a:endParaRPr/>
          </a:p>
        </p:txBody>
      </p:sp>
      <p:sp>
        <p:nvSpPr>
          <p:cNvPr id="1089" name="Google Shape;1089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090" name="Google Shape;1090;p98"/>
          <p:cNvSpPr txBox="1"/>
          <p:nvPr/>
        </p:nvSpPr>
        <p:spPr>
          <a:xfrm>
            <a:off x="124350" y="813700"/>
            <a:ext cx="6633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sous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marron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acier S235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86g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au dessus de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beige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acier S235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épaisseur : 1.5mm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43g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850" y="813700"/>
            <a:ext cx="3986576" cy="19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7025" y="3229175"/>
            <a:ext cx="3986575" cy="17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78</a:t>
            </a:fld>
            <a:endParaRPr/>
          </a:p>
        </p:txBody>
      </p:sp>
      <p:sp>
        <p:nvSpPr>
          <p:cNvPr id="1101" name="Google Shape;110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102" name="Google Shape;1102;p99"/>
          <p:cNvSpPr txBox="1"/>
          <p:nvPr/>
        </p:nvSpPr>
        <p:spPr>
          <a:xfrm>
            <a:off x="124350" y="813700"/>
            <a:ext cx="54090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qui arrête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jaune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13g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Pièce qui arrête la guillotine (pièce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jaune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épaisseur : 3mm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3g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9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7050" y="1044800"/>
            <a:ext cx="3632401" cy="17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9525" y="3018350"/>
            <a:ext cx="2976054" cy="16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79</a:t>
            </a:fld>
            <a:endParaRPr/>
          </a:p>
        </p:txBody>
      </p:sp>
      <p:sp>
        <p:nvSpPr>
          <p:cNvPr id="1113" name="Google Shape;1113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114" name="Google Shape;1114;p100"/>
          <p:cNvSpPr txBox="1"/>
          <p:nvPr/>
        </p:nvSpPr>
        <p:spPr>
          <a:xfrm>
            <a:off x="115625" y="733575"/>
            <a:ext cx="3204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Convergeant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19g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0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949" y="2596325"/>
            <a:ext cx="1877551" cy="21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9407" y="2596325"/>
            <a:ext cx="3280641" cy="21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0"/>
          <p:cNvSpPr txBox="1"/>
          <p:nvPr/>
        </p:nvSpPr>
        <p:spPr>
          <a:xfrm>
            <a:off x="4187800" y="1464850"/>
            <a:ext cx="44421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Effort appliqué :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 de serrage du filtre à air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9" y="769223"/>
            <a:ext cx="40014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Faisceau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Carte électronique (13 nov)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fr-FR" sz="1100">
                <a:solidFill>
                  <a:schemeClr val="dk1"/>
                </a:solidFill>
              </a:rPr>
              <a:t>Tableau de bord (13 nov)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Système SEIMS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80</a:t>
            </a:fld>
            <a:endParaRPr/>
          </a:p>
        </p:txBody>
      </p:sp>
      <p:sp>
        <p:nvSpPr>
          <p:cNvPr id="1126" name="Google Shape;1126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127" name="Google Shape;1127;p101"/>
          <p:cNvSpPr txBox="1"/>
          <p:nvPr/>
        </p:nvSpPr>
        <p:spPr>
          <a:xfrm>
            <a:off x="124350" y="813700"/>
            <a:ext cx="31257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46g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1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50" y="2650149"/>
            <a:ext cx="2140229" cy="243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1"/>
          <p:cNvSpPr txBox="1"/>
          <p:nvPr/>
        </p:nvSpPr>
        <p:spPr>
          <a:xfrm>
            <a:off x="4082825" y="1053725"/>
            <a:ext cx="44421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Effort appliqué :</a:t>
            </a: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dépression lors d’un lâché de pédale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0.7 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5087" y="2221850"/>
            <a:ext cx="3397576" cy="27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81</a:t>
            </a:fld>
            <a:endParaRPr/>
          </a:p>
        </p:txBody>
      </p:sp>
      <p:sp>
        <p:nvSpPr>
          <p:cNvPr id="1139" name="Google Shape;1139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140" name="Google Shape;1140;p102"/>
          <p:cNvSpPr txBox="1"/>
          <p:nvPr/>
        </p:nvSpPr>
        <p:spPr>
          <a:xfrm>
            <a:off x="124350" y="813700"/>
            <a:ext cx="86016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Risque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Mauvaise translation de la guillotine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rectification de l’épaisseur de la guillotine -&gt; 2.7mm +/- 0.1mm au lieu de 3mm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idem au niveau de la largeur</a:t>
            </a:r>
            <a:endParaRPr/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Système nouveau -&gt; risque de dysfonctionnement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possibilité de permuter avec la bride ATpower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1" name="Google Shape;1141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2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1750" y="2165826"/>
            <a:ext cx="2539850" cy="28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82</a:t>
            </a:fld>
            <a:endParaRPr/>
          </a:p>
        </p:txBody>
      </p:sp>
      <p:sp>
        <p:nvSpPr>
          <p:cNvPr id="1150" name="Google Shape;1150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Guillotine - bride</a:t>
            </a:r>
            <a:endParaRPr dirty="0"/>
          </a:p>
        </p:txBody>
      </p:sp>
      <p:sp>
        <p:nvSpPr>
          <p:cNvPr id="1151" name="Google Shape;1151;p103"/>
          <p:cNvSpPr txBox="1"/>
          <p:nvPr/>
        </p:nvSpPr>
        <p:spPr>
          <a:xfrm>
            <a:off x="69275" y="779975"/>
            <a:ext cx="39243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Vulcanix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383g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Optimus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280g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-&gt; Gain : 103g (27%)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+"/>
            </a:pPr>
            <a:r>
              <a:rPr lang="fr-F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 de performance</a:t>
            </a:r>
            <a:endParaRPr b="1" dirty="0"/>
          </a:p>
        </p:txBody>
      </p:sp>
      <p:pic>
        <p:nvPicPr>
          <p:cNvPr id="1152" name="Google Shape;115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3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03"/>
          <p:cNvSpPr txBox="1"/>
          <p:nvPr/>
        </p:nvSpPr>
        <p:spPr>
          <a:xfrm>
            <a:off x="6054900" y="4558575"/>
            <a:ext cx="2746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body d’Optimus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905" y="779974"/>
            <a:ext cx="1919295" cy="37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3"/>
          <p:cNvSpPr txBox="1"/>
          <p:nvPr/>
        </p:nvSpPr>
        <p:spPr>
          <a:xfrm>
            <a:off x="3403150" y="4558575"/>
            <a:ext cx="2687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body Vulcanix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3462" y="790450"/>
            <a:ext cx="3229713" cy="37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83</a:t>
            </a:fld>
            <a:endParaRPr/>
          </a:p>
        </p:txBody>
      </p:sp>
      <p:sp>
        <p:nvSpPr>
          <p:cNvPr id="1164" name="Google Shape;1164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Guillotine - bride</a:t>
            </a:r>
            <a:endParaRPr/>
          </a:p>
        </p:txBody>
      </p:sp>
      <p:sp>
        <p:nvSpPr>
          <p:cNvPr id="1165" name="Google Shape;1165;p104"/>
          <p:cNvSpPr txBox="1"/>
          <p:nvPr/>
        </p:nvSpPr>
        <p:spPr>
          <a:xfrm>
            <a:off x="186650" y="936463"/>
            <a:ext cx="47691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Intérêt de la guillotine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Modèle ANSYS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 aux limites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 d’entrée : 1,013 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 de sortie : 0,925 bar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4"/>
          <p:cNvSpPr txBox="1"/>
          <p:nvPr/>
        </p:nvSpPr>
        <p:spPr>
          <a:xfrm>
            <a:off x="7891725" y="107250"/>
            <a:ext cx="630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TLS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75" y="2463650"/>
            <a:ext cx="3498000" cy="248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1825" y="1427225"/>
            <a:ext cx="4418025" cy="313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4"/>
          <p:cNvSpPr/>
          <p:nvPr/>
        </p:nvSpPr>
        <p:spPr>
          <a:xfrm>
            <a:off x="8522775" y="-3"/>
            <a:ext cx="431938" cy="6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05"/>
          <p:cNvSpPr txBox="1">
            <a:spLocks noGrp="1"/>
          </p:cNvSpPr>
          <p:nvPr>
            <p:ph type="body" idx="1"/>
          </p:nvPr>
        </p:nvSpPr>
        <p:spPr>
          <a:xfrm>
            <a:off x="0" y="679125"/>
            <a:ext cx="8231100" cy="2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r>
              <a:rPr lang="fr-FR" sz="1800" b="0">
                <a:solidFill>
                  <a:srgbClr val="000000"/>
                </a:solidFill>
              </a:rPr>
              <a:t>amener l’air au moteur</a:t>
            </a:r>
            <a:endParaRPr sz="18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r>
              <a:rPr lang="fr-FR" sz="1800" b="0"/>
              <a:t>gain de masse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4"/>
                </a:solidFill>
              </a:rPr>
              <a:t>Fait :</a:t>
            </a:r>
            <a:r>
              <a:rPr lang="fr-FR" sz="1800" b="0">
                <a:solidFill>
                  <a:srgbClr val="000000"/>
                </a:solidFill>
              </a:rPr>
              <a:t> architecture / dimensionnement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r>
              <a:rPr lang="fr-FR" sz="1800" b="0"/>
              <a:t>mise en plan et devis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/>
          </a:p>
        </p:txBody>
      </p:sp>
      <p:sp>
        <p:nvSpPr>
          <p:cNvPr id="1175" name="Google Shape;1175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84</a:t>
            </a:fld>
            <a:endParaRPr/>
          </a:p>
        </p:txBody>
      </p:sp>
      <p:sp>
        <p:nvSpPr>
          <p:cNvPr id="1176" name="Google Shape;1176;p105"/>
          <p:cNvSpPr txBox="1">
            <a:spLocks noGrp="1"/>
          </p:cNvSpPr>
          <p:nvPr>
            <p:ph type="title"/>
          </p:nvPr>
        </p:nvSpPr>
        <p:spPr>
          <a:xfrm>
            <a:off x="0" y="76517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rgbClr val="000000"/>
                </a:solidFill>
              </a:rPr>
              <a:t>Admission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77" name="Google Shape;117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05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5"/>
          <p:cNvSpPr txBox="1"/>
          <p:nvPr/>
        </p:nvSpPr>
        <p:spPr>
          <a:xfrm>
            <a:off x="2" y="2712950"/>
            <a:ext cx="5594400" cy="17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Reprise de l’admission de Vulcanix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Manque de temps pour faire des simulations acoustiques -&gt; </a:t>
            </a:r>
            <a:r>
              <a:rPr lang="fr-FR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 de changement au niveau du profil du plenum et des tubulures</a:t>
            </a: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1" name="Google Shape;118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300" y="979712"/>
            <a:ext cx="2608875" cy="31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85</a:t>
            </a:fld>
            <a:endParaRPr/>
          </a:p>
        </p:txBody>
      </p:sp>
      <p:sp>
        <p:nvSpPr>
          <p:cNvPr id="1188" name="Google Shape;1188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 - Plenum</a:t>
            </a:r>
            <a:endParaRPr/>
          </a:p>
        </p:txBody>
      </p:sp>
      <p:pic>
        <p:nvPicPr>
          <p:cNvPr id="1189" name="Google Shape;118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6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3475" y="2911703"/>
            <a:ext cx="3040100" cy="219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1925" y="2947675"/>
            <a:ext cx="3131325" cy="212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2184" y="757175"/>
            <a:ext cx="3250039" cy="21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1925" y="761839"/>
            <a:ext cx="3131325" cy="210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6"/>
          <p:cNvSpPr txBox="1"/>
          <p:nvPr/>
        </p:nvSpPr>
        <p:spPr>
          <a:xfrm>
            <a:off x="-92875" y="1382075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1,42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6"/>
          <p:cNvSpPr txBox="1"/>
          <p:nvPr/>
        </p:nvSpPr>
        <p:spPr>
          <a:xfrm>
            <a:off x="-92875" y="3406425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1,46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06"/>
          <p:cNvSpPr txBox="1"/>
          <p:nvPr/>
        </p:nvSpPr>
        <p:spPr>
          <a:xfrm>
            <a:off x="7692225" y="1546550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1,44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6"/>
          <p:cNvSpPr txBox="1"/>
          <p:nvPr/>
        </p:nvSpPr>
        <p:spPr>
          <a:xfrm>
            <a:off x="7771150" y="3632500"/>
            <a:ext cx="1324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raidisseurs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1,61 MPa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39850" y="2901275"/>
            <a:ext cx="4402200" cy="221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86</a:t>
            </a:fld>
            <a:endParaRPr/>
          </a:p>
        </p:txBody>
      </p:sp>
      <p:sp>
        <p:nvSpPr>
          <p:cNvPr id="1206" name="Google Shape;1206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pic>
        <p:nvPicPr>
          <p:cNvPr id="1207" name="Google Shape;120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07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07"/>
          <p:cNvSpPr txBox="1"/>
          <p:nvPr/>
        </p:nvSpPr>
        <p:spPr>
          <a:xfrm>
            <a:off x="1652954" y="791307"/>
            <a:ext cx="3224076" cy="394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Plenum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399g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Fond plat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140g</a:t>
            </a:r>
            <a:endParaRPr/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Tubulures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PA12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ARRK</a:t>
            </a:r>
            <a:endParaRPr/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582g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0" y="927425"/>
            <a:ext cx="2721295" cy="3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87</a:t>
            </a:fld>
            <a:endParaRPr/>
          </a:p>
        </p:txBody>
      </p:sp>
      <p:sp>
        <p:nvSpPr>
          <p:cNvPr id="1217" name="Google Shape;1217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pic>
        <p:nvPicPr>
          <p:cNvPr id="1218" name="Google Shape;121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08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8"/>
          <p:cNvSpPr txBox="1"/>
          <p:nvPr/>
        </p:nvSpPr>
        <p:spPr>
          <a:xfrm>
            <a:off x="159350" y="813700"/>
            <a:ext cx="3735642" cy="312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Fixation châssis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prévisionnelle : 9g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Fixation moteur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Matériau : aluminium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Fournisseur : la Mâche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fr-F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masse prévisionnelle : 26g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225" y="813702"/>
            <a:ext cx="3076001" cy="170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426" y="2729199"/>
            <a:ext cx="3793725" cy="158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9"/>
          <p:cNvSpPr txBox="1">
            <a:spLocks noGrp="1"/>
          </p:cNvSpPr>
          <p:nvPr>
            <p:ph type="body" idx="1"/>
          </p:nvPr>
        </p:nvSpPr>
        <p:spPr>
          <a:xfrm>
            <a:off x="251550" y="749234"/>
            <a:ext cx="8640900" cy="3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chemeClr val="accent5"/>
                </a:solidFill>
              </a:rPr>
              <a:t>Conclusion :</a:t>
            </a:r>
            <a:r>
              <a:rPr lang="fr-FR" sz="2400"/>
              <a:t> 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Vulcanix -&gt; 1304g + 12*m(M5) + 12*m(M4)</a:t>
            </a: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Optimus -&gt; 1271g + 10*m(M4) + 8*m(M3)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 sz="2400"/>
              <a:t>Gain de 33 g + gain sur les boulons</a:t>
            </a:r>
            <a:endParaRPr sz="2400"/>
          </a:p>
        </p:txBody>
      </p:sp>
      <p:sp>
        <p:nvSpPr>
          <p:cNvPr id="1228" name="Google Shape;1228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88</a:t>
            </a:fld>
            <a:endParaRPr/>
          </a:p>
        </p:txBody>
      </p:sp>
      <p:sp>
        <p:nvSpPr>
          <p:cNvPr id="1229" name="Google Shape;1229;p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Admission</a:t>
            </a:r>
            <a:endParaRPr/>
          </a:p>
        </p:txBody>
      </p:sp>
      <p:pic>
        <p:nvPicPr>
          <p:cNvPr id="1230" name="Google Shape;12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09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0"/>
          <p:cNvSpPr txBox="1">
            <a:spLocks noGrp="1"/>
          </p:cNvSpPr>
          <p:nvPr>
            <p:ph type="sldNum" idx="12"/>
          </p:nvPr>
        </p:nvSpPr>
        <p:spPr>
          <a:xfrm>
            <a:off x="8079600" y="4671359"/>
            <a:ext cx="936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89</a:t>
            </a:fld>
            <a:endParaRPr/>
          </a:p>
        </p:txBody>
      </p:sp>
      <p:sp>
        <p:nvSpPr>
          <p:cNvPr id="1239" name="Google Shape;1239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Echappement</a:t>
            </a:r>
            <a:endParaRPr/>
          </a:p>
        </p:txBody>
      </p:sp>
      <p:sp>
        <p:nvSpPr>
          <p:cNvPr id="1240" name="Google Shape;1240;p110"/>
          <p:cNvSpPr txBox="1"/>
          <p:nvPr/>
        </p:nvSpPr>
        <p:spPr>
          <a:xfrm>
            <a:off x="77950" y="681525"/>
            <a:ext cx="4704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Reprise du collecteur de Vulcanix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Changements 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échappement dirigé vers l’arrière du véhicule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silencieux de Dynamix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vérification du noise test sur banc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sortie d’échappement côté gauche pour l’éloigner du faisceau électrique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Bery Inox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3000 €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 : 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 5kg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0"/>
          <p:cNvSpPr txBox="1"/>
          <p:nvPr/>
        </p:nvSpPr>
        <p:spPr>
          <a:xfrm>
            <a:off x="7771150" y="12697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CEE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945" y="76525"/>
            <a:ext cx="362229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75" y="1038100"/>
            <a:ext cx="4260326" cy="327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/>
              <a:t>Ligne directrice du projet :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b="0"/>
              <a:t>Augmenter la période d’essai : 7 WEs ➔ 16 WEs</a:t>
            </a:r>
            <a:endParaRPr b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 b="0"/>
              <a:t>Travail intergénérationnel accru : 6 3As et 1As mieux intégrés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rgbClr val="0070C0"/>
                </a:solidFill>
              </a:rPr>
              <a:t>Objectif principal : </a:t>
            </a:r>
            <a:endParaRPr>
              <a:solidFill>
                <a:srgbClr val="0070C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fr-FR" b="0"/>
              <a:t>Masse 220 kg +/- 3%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Rappels de performances visées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1"/>
          <p:cNvSpPr txBox="1">
            <a:spLocks noGrp="1"/>
          </p:cNvSpPr>
          <p:nvPr>
            <p:ph type="body" idx="1"/>
          </p:nvPr>
        </p:nvSpPr>
        <p:spPr>
          <a:xfrm>
            <a:off x="142425" y="843550"/>
            <a:ext cx="8966100" cy="4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Fonction Principale du Silencieux: </a:t>
            </a:r>
            <a:r>
              <a:rPr lang="fr-FR" sz="1800" b="0"/>
              <a:t>Diminuer le bruit lié à la combustion</a:t>
            </a:r>
            <a:endParaRPr sz="1800" b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0000FF"/>
                </a:solidFill>
              </a:rPr>
              <a:t>Objectif:</a:t>
            </a:r>
            <a:r>
              <a:rPr lang="fr-FR"/>
              <a:t> </a:t>
            </a:r>
            <a:r>
              <a:rPr lang="fr-FR" sz="1800" b="0"/>
              <a:t>Passer le noise test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00FF00"/>
                </a:solidFill>
              </a:rPr>
              <a:t>Fait:</a:t>
            </a:r>
            <a:r>
              <a:rPr lang="fr-FR"/>
              <a:t> </a:t>
            </a:r>
            <a:r>
              <a:rPr lang="fr-FR" sz="1800" b="0"/>
              <a:t>Silencieux Akrapovic type à chicane avec son collier</a:t>
            </a:r>
            <a:endParaRPr sz="1800" b="0"/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Matière: titane pour le silencieux, carbone pour le collier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Prix: 600 euros  / 50 euros	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Masse: 2.2kg / 0.05 kg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Dimension: rayon de l’ouverture 27mm compatible avec le tube du collecteur (26mm)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FF0000"/>
                </a:solidFill>
              </a:rPr>
              <a:t>A faire: </a:t>
            </a:r>
            <a:r>
              <a:rPr lang="fr-FR" sz="1800" b="0">
                <a:latin typeface="Calibri"/>
                <a:ea typeface="Calibri"/>
                <a:cs typeface="Calibri"/>
                <a:sym typeface="Calibri"/>
              </a:rPr>
              <a:t>Des tests avec un sonomètre préalablement calibré</a:t>
            </a:r>
            <a:endParaRPr sz="18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00">
                <a:latin typeface="Calibri"/>
                <a:ea typeface="Calibri"/>
                <a:cs typeface="Calibri"/>
                <a:sym typeface="Calibri"/>
              </a:rPr>
              <a:t>Solutions supplémentaires: </a:t>
            </a:r>
            <a:r>
              <a:rPr lang="fr-FR" sz="1800" b="0">
                <a:latin typeface="Calibri"/>
                <a:ea typeface="Calibri"/>
                <a:cs typeface="Calibri"/>
                <a:sym typeface="Calibri"/>
              </a:rPr>
              <a:t>DB Killer</a:t>
            </a:r>
            <a:r>
              <a:rPr lang="fr-FR" sz="1700" b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changer la laine à l’intérieur du chicane</a:t>
            </a:r>
            <a:endParaRPr/>
          </a:p>
        </p:txBody>
      </p:sp>
      <p:sp>
        <p:nvSpPr>
          <p:cNvPr id="1250" name="Google Shape;1250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90</a:t>
            </a:fld>
            <a:endParaRPr/>
          </a:p>
        </p:txBody>
      </p:sp>
      <p:sp>
        <p:nvSpPr>
          <p:cNvPr id="1251" name="Google Shape;1251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Echappement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2"/>
          <p:cNvSpPr txBox="1">
            <a:spLocks noGrp="1"/>
          </p:cNvSpPr>
          <p:nvPr>
            <p:ph type="body" idx="1"/>
          </p:nvPr>
        </p:nvSpPr>
        <p:spPr>
          <a:xfrm>
            <a:off x="59025" y="824850"/>
            <a:ext cx="8640900" cy="3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7030A0"/>
                </a:solidFill>
              </a:rPr>
              <a:t>Fonction Principale : </a:t>
            </a:r>
            <a:endParaRPr sz="2400">
              <a:solidFill>
                <a:srgbClr val="7030A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/>
              <a:t>Fonction Principale : Refroidir le moteur (60kW)</a:t>
            </a:r>
            <a:endParaRPr sz="240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5"/>
                </a:solidFill>
              </a:rPr>
              <a:t>Objectif :</a:t>
            </a:r>
            <a:r>
              <a:rPr lang="fr-FR" sz="24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fr-FR" sz="1800"/>
              <a:t>Diminuer la masse </a:t>
            </a:r>
            <a:endParaRPr sz="1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4"/>
                </a:solidFill>
              </a:rPr>
              <a:t>Fait : </a:t>
            </a:r>
            <a:endParaRPr sz="2400" b="0"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Dimensionnement du radiateur</a:t>
            </a:r>
            <a:endParaRPr sz="14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0000"/>
                </a:solidFill>
              </a:rPr>
              <a:t>Reste à faire :</a:t>
            </a:r>
            <a:r>
              <a:rPr lang="fr-FR" sz="2400" b="0"/>
              <a:t> </a:t>
            </a: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b="0"/>
              <a:t>Réaliser un devis et commander les pièces</a:t>
            </a:r>
            <a:endParaRPr sz="1800" b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7" name="Google Shape;1257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91</a:t>
            </a:fld>
            <a:endParaRPr/>
          </a:p>
        </p:txBody>
      </p:sp>
      <p:sp>
        <p:nvSpPr>
          <p:cNvPr id="1258" name="Google Shape;1258;p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Refroidissement</a:t>
            </a:r>
            <a:endParaRPr/>
          </a:p>
        </p:txBody>
      </p:sp>
      <p:pic>
        <p:nvPicPr>
          <p:cNvPr id="1259" name="Google Shape;125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650" y="19723"/>
            <a:ext cx="42834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12"/>
          <p:cNvSpPr txBox="1"/>
          <p:nvPr/>
        </p:nvSpPr>
        <p:spPr>
          <a:xfrm>
            <a:off x="7739000" y="1666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980000"/>
                </a:solidFill>
              </a:rPr>
              <a:t>AMS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1262" name="Google Shape;1262;p112"/>
          <p:cNvPicPr preferRelativeResize="0"/>
          <p:nvPr/>
        </p:nvPicPr>
        <p:blipFill rotWithShape="1">
          <a:blip r:embed="rId4">
            <a:alphaModFix/>
          </a:blip>
          <a:srcRect l="5784"/>
          <a:stretch/>
        </p:blipFill>
        <p:spPr>
          <a:xfrm>
            <a:off x="5281025" y="861350"/>
            <a:ext cx="3911100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92</a:t>
            </a:fld>
            <a:endParaRPr/>
          </a:p>
        </p:txBody>
      </p:sp>
      <p:sp>
        <p:nvSpPr>
          <p:cNvPr id="1269" name="Google Shape;1269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Refroidissement</a:t>
            </a:r>
            <a:endParaRPr/>
          </a:p>
        </p:txBody>
      </p:sp>
      <p:pic>
        <p:nvPicPr>
          <p:cNvPr id="1270" name="Google Shape;127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650" y="19723"/>
            <a:ext cx="428345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13"/>
          <p:cNvSpPr txBox="1"/>
          <p:nvPr/>
        </p:nvSpPr>
        <p:spPr>
          <a:xfrm>
            <a:off x="7739000" y="166600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980000"/>
                </a:solidFill>
              </a:rPr>
              <a:t>AMS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272" name="Google Shape;1272;p113"/>
          <p:cNvSpPr txBox="1"/>
          <p:nvPr/>
        </p:nvSpPr>
        <p:spPr>
          <a:xfrm>
            <a:off x="361600" y="838550"/>
            <a:ext cx="8469600" cy="3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Utilisation d’un radiateur, placé à droite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Ventilateur identique à ceux d’Olympix et Vulcanix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3" name="Google Shape;1273;p113"/>
          <p:cNvGraphicFramePr/>
          <p:nvPr/>
        </p:nvGraphicFramePr>
        <p:xfrm>
          <a:off x="5737300" y="2233025"/>
          <a:ext cx="3226700" cy="1881630"/>
        </p:xfrm>
        <a:graphic>
          <a:graphicData uri="http://schemas.openxmlformats.org/drawingml/2006/table">
            <a:tbl>
              <a:tblPr>
                <a:noFill/>
                <a:tableStyleId>{C67462E4-F5B8-45D6-8CC6-96AA9CB65E78}</a:tableStyleId>
              </a:tblPr>
              <a:tblGrid>
                <a:gridCol w="16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Véhicule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Dimensions du Refroidissement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Olympix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330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Vulcanix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380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Optimus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340 x 260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4" name="Google Shape;127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" y="1788063"/>
            <a:ext cx="4114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275" y="3890325"/>
            <a:ext cx="1847510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4"/>
          <p:cNvSpPr txBox="1">
            <a:spLocks noGrp="1"/>
          </p:cNvSpPr>
          <p:nvPr>
            <p:ph type="body" idx="1"/>
          </p:nvPr>
        </p:nvSpPr>
        <p:spPr>
          <a:xfrm>
            <a:off x="251550" y="749225"/>
            <a:ext cx="86409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1800"/>
              <a:t>      </a:t>
            </a:r>
            <a:endParaRPr sz="1800"/>
          </a:p>
        </p:txBody>
      </p:sp>
      <p:sp>
        <p:nvSpPr>
          <p:cNvPr id="1281" name="Google Shape;1281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93</a:t>
            </a:fld>
            <a:endParaRPr/>
          </a:p>
        </p:txBody>
      </p:sp>
      <p:sp>
        <p:nvSpPr>
          <p:cNvPr id="1282" name="Google Shape;1282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 Circuit d’essence </a:t>
            </a:r>
            <a:endParaRPr/>
          </a:p>
        </p:txBody>
      </p:sp>
      <p:pic>
        <p:nvPicPr>
          <p:cNvPr id="1283" name="Google Shape;128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14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14"/>
          <p:cNvSpPr txBox="1"/>
          <p:nvPr/>
        </p:nvSpPr>
        <p:spPr>
          <a:xfrm>
            <a:off x="3708000" y="3235975"/>
            <a:ext cx="22956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9799" y="840950"/>
            <a:ext cx="4189725" cy="31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14"/>
          <p:cNvSpPr txBox="1"/>
          <p:nvPr/>
        </p:nvSpPr>
        <p:spPr>
          <a:xfrm>
            <a:off x="0" y="644925"/>
            <a:ext cx="480060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rgbClr val="7030A0"/>
                </a:solidFill>
                <a:latin typeface="Corbel"/>
                <a:ea typeface="Corbel"/>
                <a:cs typeface="Corbel"/>
                <a:sym typeface="Corbel"/>
              </a:rPr>
              <a:t>Fonction Principale : </a:t>
            </a:r>
            <a:endParaRPr sz="2400" b="1">
              <a:solidFill>
                <a:srgbClr val="7030A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Fournir l’essence au moteur</a:t>
            </a:r>
            <a:endParaRPr sz="2400" b="1">
              <a:solidFill>
                <a:srgbClr val="7030A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Objectif :</a:t>
            </a:r>
            <a:r>
              <a:rPr lang="fr-FR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Adaptation  à la nouvelle position de la pompe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Fait : </a:t>
            </a:r>
            <a:endParaRPr sz="2400">
              <a:solidFill>
                <a:schemeClr val="accent4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Dimensionnement du réservoir et positionnement des différents éléments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Reste à faire :</a:t>
            </a:r>
            <a:r>
              <a:rPr lang="fr-F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Réaliser un devis et commander les pièces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94</a:t>
            </a:fld>
            <a:endParaRPr/>
          </a:p>
        </p:txBody>
      </p:sp>
      <p:sp>
        <p:nvSpPr>
          <p:cNvPr id="1295" name="Google Shape;1295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pic>
        <p:nvPicPr>
          <p:cNvPr id="1296" name="Google Shape;1296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15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15"/>
          <p:cNvSpPr txBox="1"/>
          <p:nvPr/>
        </p:nvSpPr>
        <p:spPr>
          <a:xfrm>
            <a:off x="5528600" y="3492400"/>
            <a:ext cx="3061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99" name="Google Shape;1299;p115"/>
          <p:cNvPicPr preferRelativeResize="0"/>
          <p:nvPr/>
        </p:nvPicPr>
        <p:blipFill rotWithShape="1">
          <a:blip r:embed="rId4">
            <a:alphaModFix/>
          </a:blip>
          <a:srcRect l="43583" t="14950" r="6793" b="9536"/>
          <a:stretch/>
        </p:blipFill>
        <p:spPr>
          <a:xfrm>
            <a:off x="775750" y="1209250"/>
            <a:ext cx="3586225" cy="2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15"/>
          <p:cNvSpPr txBox="1"/>
          <p:nvPr/>
        </p:nvSpPr>
        <p:spPr>
          <a:xfrm>
            <a:off x="4582375" y="1065063"/>
            <a:ext cx="4439400" cy="30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 réservoir d´essence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Matériau: Aluminium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Masse:2kg environ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Volume:5.</a:t>
            </a:r>
            <a:r>
              <a:rPr lang="fr-FR" sz="1800"/>
              <a:t>2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L(en sachant que le volume pour finir l</a:t>
            </a:r>
            <a:r>
              <a:rPr lang="fr-FR" sz="1800"/>
              <a:t>´endurance est de 4.6L et vulcanix avait 5.2L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Filler neck:en Aluminium et en plastique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respecte la distance minimale entre le réservoir et l´</a:t>
            </a:r>
            <a:r>
              <a:rPr lang="fr-FR" sz="1800"/>
              <a:t>é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chappement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filler neck respecte l</a:t>
            </a:r>
            <a:r>
              <a:rPr lang="fr-FR" sz="1800"/>
              <a:t>’a</a:t>
            </a: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ngle  au maximum de 30º avec la vertical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95</a:t>
            </a:fld>
            <a:endParaRPr/>
          </a:p>
        </p:txBody>
      </p:sp>
      <p:sp>
        <p:nvSpPr>
          <p:cNvPr id="1307" name="Google Shape;1307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pic>
        <p:nvPicPr>
          <p:cNvPr id="1308" name="Google Shape;1308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16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16"/>
          <p:cNvSpPr txBox="1"/>
          <p:nvPr/>
        </p:nvSpPr>
        <p:spPr>
          <a:xfrm>
            <a:off x="3708000" y="3235975"/>
            <a:ext cx="22956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16"/>
          <p:cNvSpPr txBox="1"/>
          <p:nvPr/>
        </p:nvSpPr>
        <p:spPr>
          <a:xfrm>
            <a:off x="4730900" y="852075"/>
            <a:ext cx="6291000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16"/>
          <p:cNvSpPr txBox="1"/>
          <p:nvPr/>
        </p:nvSpPr>
        <p:spPr>
          <a:xfrm>
            <a:off x="4139700" y="1239875"/>
            <a:ext cx="4829700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 pompe à essence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Débit à maximum rendement:1L/min. (13500tr/min)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Nom:FP601 Walbro Out Tank Fuel Injection Pump (F30000271)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à 3.5bar: 220L/h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Diametre:43 mm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Longueur:160 mm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Poid: 0.46 kg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Fournisseur:Reverchon(Walbro)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116"/>
          <p:cNvPicPr preferRelativeResize="0"/>
          <p:nvPr/>
        </p:nvPicPr>
        <p:blipFill rotWithShape="1">
          <a:blip r:embed="rId4">
            <a:alphaModFix/>
          </a:blip>
          <a:srcRect l="23704" t="59811" r="61923" b="18302"/>
          <a:stretch/>
        </p:blipFill>
        <p:spPr>
          <a:xfrm>
            <a:off x="857400" y="1688375"/>
            <a:ext cx="2351951" cy="190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96</a:t>
            </a:fld>
            <a:endParaRPr/>
          </a:p>
        </p:txBody>
      </p:sp>
      <p:sp>
        <p:nvSpPr>
          <p:cNvPr id="1320" name="Google Shape;132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Le circuit d’essence </a:t>
            </a:r>
            <a:endParaRPr/>
          </a:p>
        </p:txBody>
      </p:sp>
      <p:pic>
        <p:nvPicPr>
          <p:cNvPr id="1321" name="Google Shape;132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75" y="56326"/>
            <a:ext cx="592950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17"/>
          <p:cNvSpPr txBox="1"/>
          <p:nvPr/>
        </p:nvSpPr>
        <p:spPr>
          <a:xfrm>
            <a:off x="7529375" y="56325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BVL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17"/>
          <p:cNvSpPr txBox="1"/>
          <p:nvPr/>
        </p:nvSpPr>
        <p:spPr>
          <a:xfrm>
            <a:off x="5528600" y="3492400"/>
            <a:ext cx="3061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4" name="Google Shape;1324;p117"/>
          <p:cNvSpPr txBox="1"/>
          <p:nvPr/>
        </p:nvSpPr>
        <p:spPr>
          <a:xfrm>
            <a:off x="935225" y="3333250"/>
            <a:ext cx="33543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5" name="Google Shape;1325;p117"/>
          <p:cNvSpPr txBox="1"/>
          <p:nvPr/>
        </p:nvSpPr>
        <p:spPr>
          <a:xfrm>
            <a:off x="4965350" y="3492400"/>
            <a:ext cx="37884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17"/>
          <p:cNvSpPr txBox="1"/>
          <p:nvPr/>
        </p:nvSpPr>
        <p:spPr>
          <a:xfrm>
            <a:off x="3905600" y="1136388"/>
            <a:ext cx="4684200" cy="2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 régulateur pression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Ref:442MAV003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Reglable de 1.5 à 6 Bars.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Prix:160€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Débit:jusqu’à 5L/min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Fourniseur:Reverchon(Oreca)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7" name="Google Shape;1327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300" y="1052293"/>
            <a:ext cx="2961275" cy="27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fr-FR"/>
              <a:t>97</a:t>
            </a:fld>
            <a:endParaRPr/>
          </a:p>
        </p:txBody>
      </p:sp>
      <p:sp>
        <p:nvSpPr>
          <p:cNvPr id="1334" name="Google Shape;1334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Bilan Massique : Circuit d´essence</a:t>
            </a:r>
            <a:endParaRPr/>
          </a:p>
        </p:txBody>
      </p:sp>
      <p:graphicFrame>
        <p:nvGraphicFramePr>
          <p:cNvPr id="1335" name="Google Shape;1335;p118"/>
          <p:cNvGraphicFramePr/>
          <p:nvPr/>
        </p:nvGraphicFramePr>
        <p:xfrm>
          <a:off x="1029975" y="983100"/>
          <a:ext cx="7142425" cy="3169680"/>
        </p:xfrm>
        <a:graphic>
          <a:graphicData uri="http://schemas.openxmlformats.org/drawingml/2006/table">
            <a:tbl>
              <a:tblPr>
                <a:noFill/>
                <a:tableStyleId>{8AFDBAF7-3599-4B11-9179-2869128F2469}</a:tableStyleId>
              </a:tblPr>
              <a:tblGrid>
                <a:gridCol w="30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Élément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Poid(kg)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Prix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Fournisseur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Réservoir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100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La Mache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Pompe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0.46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100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Reverchon(Walbro)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Régulateur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0.2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160€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Reverchon(Oreca)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Clapet de mise à l</a:t>
                      </a:r>
                      <a:r>
                        <a:rPr lang="fr-FR"/>
                        <a:t>’</a:t>
                      </a:r>
                      <a:r>
                        <a:rPr lang="fr-FR" sz="1400" u="none" strike="noStrike" cap="none"/>
                        <a:t>air fixation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39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Banjo(injection rail)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5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Bouchon (vidage du réservoir)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/>
                        <a:t>3</a:t>
                      </a: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strike="noStrike" cap="none">
                          <a:solidFill>
                            <a:schemeClr val="dk1"/>
                          </a:solidFill>
                        </a:rPr>
                        <a:t>Reverchon(Oreca)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total (environ)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3kg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407</a:t>
                      </a:r>
                      <a:r>
                        <a:rPr lang="fr-FR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9"/>
          <p:cNvSpPr txBox="1">
            <a:spLocks noGrp="1"/>
          </p:cNvSpPr>
          <p:nvPr>
            <p:ph type="body" idx="1"/>
          </p:nvPr>
        </p:nvSpPr>
        <p:spPr>
          <a:xfrm>
            <a:off x="251545" y="596383"/>
            <a:ext cx="8640900" cy="3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Fonction Principale : Débrayer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Objectif :</a:t>
            </a:r>
            <a:r>
              <a:rPr lang="fr-FR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Diminuer la masse 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Rendre la commande plus ergonomique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Facile à réaliser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Fait : </a:t>
            </a:r>
            <a:endParaRPr sz="2400" b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Choix de l’architecture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Dimensionnement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4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Reste à faire :</a:t>
            </a:r>
            <a:r>
              <a:rPr lang="fr-FR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Commander et usiner les pièces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98</a:t>
            </a:fld>
            <a:endParaRPr/>
          </a:p>
        </p:txBody>
      </p:sp>
      <p:sp>
        <p:nvSpPr>
          <p:cNvPr id="1343" name="Google Shape;1343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Commande d’embrayage</a:t>
            </a:r>
            <a:endParaRPr/>
          </a:p>
        </p:txBody>
      </p:sp>
      <p:pic>
        <p:nvPicPr>
          <p:cNvPr id="1344" name="Google Shape;1344;p119"/>
          <p:cNvPicPr preferRelativeResize="0"/>
          <p:nvPr/>
        </p:nvPicPr>
        <p:blipFill rotWithShape="1">
          <a:blip r:embed="rId3">
            <a:alphaModFix/>
          </a:blip>
          <a:srcRect r="26394"/>
          <a:stretch/>
        </p:blipFill>
        <p:spPr>
          <a:xfrm>
            <a:off x="5134075" y="794125"/>
            <a:ext cx="3614601" cy="421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19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99</a:t>
            </a:fld>
            <a:endParaRPr/>
          </a:p>
        </p:txBody>
      </p:sp>
      <p:sp>
        <p:nvSpPr>
          <p:cNvPr id="1353" name="Google Shape;1353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Commande d’embrayage</a:t>
            </a:r>
            <a:endParaRPr/>
          </a:p>
        </p:txBody>
      </p:sp>
      <p:pic>
        <p:nvPicPr>
          <p:cNvPr id="1354" name="Google Shape;1354;p120"/>
          <p:cNvPicPr preferRelativeResize="0"/>
          <p:nvPr/>
        </p:nvPicPr>
        <p:blipFill rotWithShape="1">
          <a:blip r:embed="rId3">
            <a:alphaModFix/>
          </a:blip>
          <a:srcRect t="11613"/>
          <a:stretch/>
        </p:blipFill>
        <p:spPr>
          <a:xfrm>
            <a:off x="386950" y="1528875"/>
            <a:ext cx="2180100" cy="2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20"/>
          <p:cNvSpPr txBox="1"/>
          <p:nvPr/>
        </p:nvSpPr>
        <p:spPr>
          <a:xfrm>
            <a:off x="273700" y="868250"/>
            <a:ext cx="2406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Ancienne commande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(environ 600g)</a:t>
            </a:r>
            <a:endParaRPr/>
          </a:p>
        </p:txBody>
      </p:sp>
      <p:sp>
        <p:nvSpPr>
          <p:cNvPr id="1356" name="Google Shape;1356;p120"/>
          <p:cNvSpPr txBox="1"/>
          <p:nvPr/>
        </p:nvSpPr>
        <p:spPr>
          <a:xfrm>
            <a:off x="4592325" y="793788"/>
            <a:ext cx="2180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Nouvelle commande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(environ 120g)</a:t>
            </a:r>
            <a:endParaRPr/>
          </a:p>
        </p:txBody>
      </p:sp>
      <p:pic>
        <p:nvPicPr>
          <p:cNvPr id="1357" name="Google Shape;1357;p120"/>
          <p:cNvPicPr preferRelativeResize="0"/>
          <p:nvPr/>
        </p:nvPicPr>
        <p:blipFill rotWithShape="1">
          <a:blip r:embed="rId4">
            <a:alphaModFix/>
          </a:blip>
          <a:srcRect l="6742" t="15074" r="28242"/>
          <a:stretch/>
        </p:blipFill>
        <p:spPr>
          <a:xfrm>
            <a:off x="2831325" y="1443975"/>
            <a:ext cx="3140079" cy="33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20"/>
          <p:cNvPicPr preferRelativeResize="0"/>
          <p:nvPr/>
        </p:nvPicPr>
        <p:blipFill rotWithShape="1">
          <a:blip r:embed="rId5">
            <a:alphaModFix/>
          </a:blip>
          <a:srcRect l="20716"/>
          <a:stretch/>
        </p:blipFill>
        <p:spPr>
          <a:xfrm>
            <a:off x="6023475" y="1443938"/>
            <a:ext cx="3046101" cy="33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625" y="-4388"/>
            <a:ext cx="50977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20"/>
          <p:cNvSpPr txBox="1"/>
          <p:nvPr/>
        </p:nvSpPr>
        <p:spPr>
          <a:xfrm>
            <a:off x="7835400" y="126963"/>
            <a:ext cx="701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980000"/>
                </a:solidFill>
              </a:rPr>
              <a:t>MJT</a:t>
            </a:r>
            <a:endParaRPr sz="18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4698</Words>
  <Application>Microsoft Office PowerPoint</Application>
  <PresentationFormat>Affichage à l'écran (16:9)</PresentationFormat>
  <Paragraphs>1605</Paragraphs>
  <Slides>135</Slides>
  <Notes>133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135</vt:i4>
      </vt:variant>
    </vt:vector>
  </HeadingPairs>
  <TitlesOfParts>
    <vt:vector size="145" baseType="lpstr">
      <vt:lpstr>Corbel</vt:lpstr>
      <vt:lpstr>Proxima Nova</vt:lpstr>
      <vt:lpstr>Calibri</vt:lpstr>
      <vt:lpstr>Arial</vt:lpstr>
      <vt:lpstr>Tahoma</vt:lpstr>
      <vt:lpstr>Open Sans</vt:lpstr>
      <vt:lpstr>Times New Roman</vt:lpstr>
      <vt:lpstr>Noto Sans Symbols</vt:lpstr>
      <vt:lpstr>Calibri Light</vt:lpstr>
      <vt:lpstr>Office Theme</vt:lpstr>
      <vt:lpstr>TOP Name Véhicule v1.0 Date</vt:lpstr>
      <vt:lpstr>Table of contents</vt:lpstr>
      <vt:lpstr>Présentation PowerPoint</vt:lpstr>
      <vt:lpstr>Vue global du véhicule</vt:lpstr>
      <vt:lpstr>Liaison au sol mécatronique</vt:lpstr>
      <vt:lpstr>Châssis équipé et aérodynamique</vt:lpstr>
      <vt:lpstr>Motorisation Instrumentée</vt:lpstr>
      <vt:lpstr>Système SEIMS</vt:lpstr>
      <vt:lpstr>Rappels de performances visées</vt:lpstr>
      <vt:lpstr>Rappels de performances visées</vt:lpstr>
      <vt:lpstr>Planification Temporelle : Modèle PREMs</vt:lpstr>
      <vt:lpstr>Point sur le Budget - Budget 2018</vt:lpstr>
      <vt:lpstr>S1 – Liaison au sol mécatronique</vt:lpstr>
      <vt:lpstr>S1 – Liaison au sol mécatronique</vt:lpstr>
      <vt:lpstr>Vue globale de la Liaison au sol mecatronique</vt:lpstr>
      <vt:lpstr>Résultats MECAmaster</vt:lpstr>
      <vt:lpstr>Résultats MECAmaster</vt:lpstr>
      <vt:lpstr>Résultats MECAmaster</vt:lpstr>
      <vt:lpstr>Système de freinage</vt:lpstr>
      <vt:lpstr>Système de freinage</vt:lpstr>
      <vt:lpstr>Système de freinage</vt:lpstr>
      <vt:lpstr>Système de freinage</vt:lpstr>
      <vt:lpstr>Pédalier</vt:lpstr>
      <vt:lpstr>Pédalier</vt:lpstr>
      <vt:lpstr>Pédalier</vt:lpstr>
      <vt:lpstr>Pédalier</vt:lpstr>
      <vt:lpstr>Pédalier</vt:lpstr>
      <vt:lpstr>Branche pédale de frein</vt:lpstr>
      <vt:lpstr>Pédalier</vt:lpstr>
      <vt:lpstr>Pédalier</vt:lpstr>
      <vt:lpstr>Pédalier</vt:lpstr>
      <vt:lpstr>Pédalier</vt:lpstr>
      <vt:lpstr>Pédalier</vt:lpstr>
      <vt:lpstr>Pédalier</vt:lpstr>
      <vt:lpstr>Vue globale des triangles &amp; suspensions</vt:lpstr>
      <vt:lpstr>Biellettes</vt:lpstr>
      <vt:lpstr>Triangles - Biellettes</vt:lpstr>
      <vt:lpstr>Triangles - Portes-rotules</vt:lpstr>
      <vt:lpstr>Triangles</vt:lpstr>
      <vt:lpstr>Triangles - Inserts côté châssis</vt:lpstr>
      <vt:lpstr>Triangles - Inserts côté châssis</vt:lpstr>
      <vt:lpstr>Triangles - Inserts côté châssis</vt:lpstr>
      <vt:lpstr>Triangles - Inserts triangles inférieurs</vt:lpstr>
      <vt:lpstr>Triangles - Inserts triangles avant inférieurs</vt:lpstr>
      <vt:lpstr>Triangles - Inserts triangles arrière inférieurs</vt:lpstr>
      <vt:lpstr>Triangles - Insert triangle supérieur avant</vt:lpstr>
      <vt:lpstr>Triangles - Insert triangle supérieur avant</vt:lpstr>
      <vt:lpstr>Triangles - Insert supérieur arrière</vt:lpstr>
      <vt:lpstr>Triangles - Cylindre Inserts supérieurs</vt:lpstr>
      <vt:lpstr>Triangles - Entretoises</vt:lpstr>
      <vt:lpstr>Triangles - Chapes liaison au sol</vt:lpstr>
      <vt:lpstr>Triangles - Chapes liaison au sol</vt:lpstr>
      <vt:lpstr>Triangles - Autres commandes</vt:lpstr>
      <vt:lpstr>Triangles </vt:lpstr>
      <vt:lpstr>S3 - Châssis équipé</vt:lpstr>
      <vt:lpstr>Ergonomie</vt:lpstr>
      <vt:lpstr>Ergonomie</vt:lpstr>
      <vt:lpstr>Ergonomie</vt:lpstr>
      <vt:lpstr>Objectifs structure tubulaire</vt:lpstr>
      <vt:lpstr>Structure Tubulaire </vt:lpstr>
      <vt:lpstr>Structure tubulaire</vt:lpstr>
      <vt:lpstr>25CD4S : données</vt:lpstr>
      <vt:lpstr>Suspensions Avant</vt:lpstr>
      <vt:lpstr>Suspensions Arrière</vt:lpstr>
      <vt:lpstr>Intégration du moteur</vt:lpstr>
      <vt:lpstr>Vue latérale du châssis</vt:lpstr>
      <vt:lpstr>Raideur torsion</vt:lpstr>
      <vt:lpstr>Point règlement</vt:lpstr>
      <vt:lpstr>Caractéristiques</vt:lpstr>
      <vt:lpstr>Bilan Massique - Châssis équipée</vt:lpstr>
      <vt:lpstr>S2 - Motorisation instrumentée</vt:lpstr>
      <vt:lpstr>Vue global de la motorisation instrumentée </vt:lpstr>
      <vt:lpstr>Réalisation d’une cartographie moteur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Guillotine - bride</vt:lpstr>
      <vt:lpstr>Admission</vt:lpstr>
      <vt:lpstr>Admission - Plenum</vt:lpstr>
      <vt:lpstr>Admission</vt:lpstr>
      <vt:lpstr>Admission</vt:lpstr>
      <vt:lpstr>Admission</vt:lpstr>
      <vt:lpstr>Echappement</vt:lpstr>
      <vt:lpstr>Echappement</vt:lpstr>
      <vt:lpstr>Refroidissement</vt:lpstr>
      <vt:lpstr>Refroidissement</vt:lpstr>
      <vt:lpstr>Le Circuit d’essence </vt:lpstr>
      <vt:lpstr>Le circuit d’essence </vt:lpstr>
      <vt:lpstr>Le circuit d’essence </vt:lpstr>
      <vt:lpstr>Le circuit d’essence </vt:lpstr>
      <vt:lpstr>Bilan Massique : Circuit d´essence</vt:lpstr>
      <vt:lpstr>Commande d’embrayage</vt:lpstr>
      <vt:lpstr>Commande d’embrayage</vt:lpstr>
      <vt:lpstr>Commande d’embrayage</vt:lpstr>
      <vt:lpstr>Transmission secondaire</vt:lpstr>
      <vt:lpstr>Porte couronne</vt:lpstr>
      <vt:lpstr>Porte couronne</vt:lpstr>
      <vt:lpstr>Porte couronne</vt:lpstr>
      <vt:lpstr>Porte couronne</vt:lpstr>
      <vt:lpstr>Couronne et chaîne</vt:lpstr>
      <vt:lpstr>Kit chaine</vt:lpstr>
      <vt:lpstr>Arbres de Transmission</vt:lpstr>
      <vt:lpstr>Excentriques</vt:lpstr>
      <vt:lpstr>Porte excentrique gauche</vt:lpstr>
      <vt:lpstr>Porte excentrique droit</vt:lpstr>
      <vt:lpstr>Bilan masse : Transmission Secondaire</vt:lpstr>
      <vt:lpstr>Bilan Massique - Motorisation</vt:lpstr>
      <vt:lpstr>S4 - Système SEISM </vt:lpstr>
      <vt:lpstr>S4 - SEISM</vt:lpstr>
      <vt:lpstr>Faisceau électrique </vt:lpstr>
      <vt:lpstr>Faisceau électrique : Architecture de la  transmission de données</vt:lpstr>
      <vt:lpstr>Faisceau électrique : Architecture de la  transmission de puissance </vt:lpstr>
      <vt:lpstr>Faisceau électrique complet</vt:lpstr>
      <vt:lpstr>Représentation physique avec Rapid harness</vt:lpstr>
      <vt:lpstr>Électronique avant </vt:lpstr>
      <vt:lpstr>Électronique avant </vt:lpstr>
      <vt:lpstr>Électronique avant</vt:lpstr>
      <vt:lpstr>Tableau de Bord</vt:lpstr>
      <vt:lpstr>Tableau de Bord</vt:lpstr>
      <vt:lpstr>Tableau de Bord</vt:lpstr>
      <vt:lpstr>Carte Avant</vt:lpstr>
      <vt:lpstr>Carte Avant</vt:lpstr>
      <vt:lpstr>Bus CAN</vt:lpstr>
      <vt:lpstr>Bus CAN</vt:lpstr>
      <vt:lpstr>Carte Arrière</vt:lpstr>
      <vt:lpstr>Passage de vitesse</vt:lpstr>
      <vt:lpstr>Faisceau électrique </vt:lpstr>
      <vt:lpstr>BSPD</vt:lpstr>
      <vt:lpstr>Etat de l’avancement du projet - Prochaines échéances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Copeau 1 Optimus v1.0 13 Novembre 2018</dc:title>
  <dc:creator>Gameiro Nicolas</dc:creator>
  <cp:lastModifiedBy>nicolas gameiro</cp:lastModifiedBy>
  <cp:revision>12</cp:revision>
  <dcterms:modified xsi:type="dcterms:W3CDTF">2019-05-30T15:29:17Z</dcterms:modified>
</cp:coreProperties>
</file>